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5.xml" ContentType="application/vnd.openxmlformats-officedocument.presentationml.notesSlide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2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3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6.xml" ContentType="application/vnd.openxmlformats-officedocument.presentationml.notesSlide+xml"/>
  <Override PartName="/ppt/charts/chart14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1.xml" ContentType="application/vnd.openxmlformats-officedocument.themeOverride+xml"/>
  <Override PartName="/ppt/charts/chart15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2.xml" ContentType="application/vnd.openxmlformats-officedocument.themeOverride+xml"/>
  <Override PartName="/ppt/charts/chart16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7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8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notesSlides/notesSlide7.xml" ContentType="application/vnd.openxmlformats-officedocument.presentationml.notesSlide+xml"/>
  <Override PartName="/ppt/charts/chart19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20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theme/themeOverride3.xml" ContentType="application/vnd.openxmlformats-officedocument.themeOverride+xml"/>
  <Override PartName="/ppt/notesSlides/notesSlide8.xml" ContentType="application/vnd.openxmlformats-officedocument.presentationml.notesSlide+xml"/>
  <Override PartName="/ppt/charts/chart21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theme/themeOverride4.xml" ContentType="application/vnd.openxmlformats-officedocument.themeOverride+xml"/>
  <Override PartName="/ppt/notesSlides/notesSlide9.xml" ContentType="application/vnd.openxmlformats-officedocument.presentationml.notesSlide+xml"/>
  <Override PartName="/ppt/charts/chart22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theme/themeOverride5.xml" ContentType="application/vnd.openxmlformats-officedocument.themeOverride+xml"/>
  <Override PartName="/ppt/notesSlides/notesSlide10.xml" ContentType="application/vnd.openxmlformats-officedocument.presentationml.notesSlide+xml"/>
  <Override PartName="/ppt/charts/chart23.xml" ContentType="application/vnd.openxmlformats-officedocument.drawingml.chart+xml"/>
  <Override PartName="/ppt/drawings/drawing1.xml" ContentType="application/vnd.openxmlformats-officedocument.drawingml.chartshapes+xml"/>
  <Override PartName="/ppt/charts/chart24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5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6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7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28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29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notesSlides/notesSlide11.xml" ContentType="application/vnd.openxmlformats-officedocument.presentationml.notesSlide+xml"/>
  <Override PartName="/ppt/charts/chart30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31.xml" ContentType="application/vnd.openxmlformats-officedocument.drawingml.chart+xml"/>
  <Override PartName="/ppt/drawings/drawing2.xml" ContentType="application/vnd.openxmlformats-officedocument.drawingml.chartshapes+xml"/>
  <Override PartName="/ppt/charts/chart32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charts/chart33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charts/chart34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charts/chart35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drawings/drawing3.xml" ContentType="application/vnd.openxmlformats-officedocument.drawingml.chartshapes+xml"/>
  <Override PartName="/ppt/notesSlides/notesSlide12.xml" ContentType="application/vnd.openxmlformats-officedocument.presentationml.notesSlide+xml"/>
  <Override PartName="/ppt/charts/chart36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charts/chart37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drawings/drawing4.xml" ContentType="application/vnd.openxmlformats-officedocument.drawingml.chartshapes+xml"/>
  <Override PartName="/ppt/charts/chart40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charts/chart41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ppt/charts/chart42.xml" ContentType="application/vnd.openxmlformats-officedocument.drawingml.chart+xml"/>
  <Override PartName="/ppt/charts/style38.xml" ContentType="application/vnd.ms-office.chartstyle+xml"/>
  <Override PartName="/ppt/charts/colors38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24"/>
  </p:notesMasterIdLst>
  <p:handoutMasterIdLst>
    <p:handoutMasterId r:id="rId25"/>
  </p:handoutMasterIdLst>
  <p:sldIdLst>
    <p:sldId id="259" r:id="rId3"/>
    <p:sldId id="261" r:id="rId4"/>
    <p:sldId id="260" r:id="rId5"/>
    <p:sldId id="264" r:id="rId6"/>
    <p:sldId id="269" r:id="rId7"/>
    <p:sldId id="294" r:id="rId8"/>
    <p:sldId id="275" r:id="rId9"/>
    <p:sldId id="276" r:id="rId10"/>
    <p:sldId id="272" r:id="rId11"/>
    <p:sldId id="274" r:id="rId12"/>
    <p:sldId id="286" r:id="rId13"/>
    <p:sldId id="288" r:id="rId14"/>
    <p:sldId id="273" r:id="rId15"/>
    <p:sldId id="278" r:id="rId16"/>
    <p:sldId id="281" r:id="rId17"/>
    <p:sldId id="282" r:id="rId18"/>
    <p:sldId id="279" r:id="rId19"/>
    <p:sldId id="289" r:id="rId20"/>
    <p:sldId id="290" r:id="rId21"/>
    <p:sldId id="292" r:id="rId22"/>
    <p:sldId id="262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5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ssenova Dina" initials="ID" lastIdx="2" clrIdx="0">
    <p:extLst>
      <p:ext uri="{19B8F6BF-5375-455C-9EA6-DF929625EA0E}">
        <p15:presenceInfo xmlns:p15="http://schemas.microsoft.com/office/powerpoint/2012/main" userId="b4cff4b61e72c0f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CC"/>
    <a:srgbClr val="0C4486"/>
    <a:srgbClr val="A6A6A6"/>
    <a:srgbClr val="05CFC6"/>
    <a:srgbClr val="06AECF"/>
    <a:srgbClr val="5E709C"/>
    <a:srgbClr val="E6E6E6"/>
    <a:srgbClr val="003C7D"/>
    <a:srgbClr val="003B86"/>
    <a:srgbClr val="2E64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897" autoAdjust="0"/>
    <p:restoredTop sz="73669" autoAdjust="0"/>
  </p:normalViewPr>
  <p:slideViewPr>
    <p:cSldViewPr snapToGrid="0">
      <p:cViewPr>
        <p:scale>
          <a:sx n="66" d="100"/>
          <a:sy n="66" d="100"/>
        </p:scale>
        <p:origin x="904" y="32"/>
      </p:cViewPr>
      <p:guideLst>
        <p:guide orient="horz" pos="315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9" d="100"/>
          <a:sy n="49" d="100"/>
        </p:scale>
        <p:origin x="2740" y="4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2.xlsx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5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6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7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8.xlsx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9.xlsx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3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30.xlsx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1.xlsx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2.xlsx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3.xlsx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4.xlsx"/><Relationship Id="rId2" Type="http://schemas.microsoft.com/office/2011/relationships/chartColorStyle" Target="colors32.xml"/><Relationship Id="rId1" Type="http://schemas.microsoft.com/office/2011/relationships/chartStyle" Target="style32.xml"/><Relationship Id="rId4" Type="http://schemas.openxmlformats.org/officeDocument/2006/relationships/chartUserShapes" Target="../drawings/drawing3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5.xlsx"/><Relationship Id="rId2" Type="http://schemas.microsoft.com/office/2011/relationships/chartColorStyle" Target="colors33.xml"/><Relationship Id="rId1" Type="http://schemas.microsoft.com/office/2011/relationships/chartStyle" Target="style33.xm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6.xlsx"/><Relationship Id="rId2" Type="http://schemas.microsoft.com/office/2011/relationships/chartColorStyle" Target="colors34.xml"/><Relationship Id="rId1" Type="http://schemas.microsoft.com/office/2011/relationships/chartStyle" Target="style34.xml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7.xlsx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8.xlsx"/><Relationship Id="rId2" Type="http://schemas.microsoft.com/office/2011/relationships/chartColorStyle" Target="colors35.xml"/><Relationship Id="rId1" Type="http://schemas.microsoft.com/office/2011/relationships/chartStyle" Target="style35.xml"/><Relationship Id="rId4" Type="http://schemas.openxmlformats.org/officeDocument/2006/relationships/chartUserShapes" Target="../drawings/drawing4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9.xlsx"/><Relationship Id="rId2" Type="http://schemas.microsoft.com/office/2011/relationships/chartColorStyle" Target="colors36.xml"/><Relationship Id="rId1" Type="http://schemas.microsoft.com/office/2011/relationships/chartStyle" Target="style36.xml"/></Relationships>
</file>

<file path=ppt/charts/_rels/chart4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0.xlsx"/><Relationship Id="rId2" Type="http://schemas.microsoft.com/office/2011/relationships/chartColorStyle" Target="colors37.xml"/><Relationship Id="rId1" Type="http://schemas.microsoft.com/office/2011/relationships/chartStyle" Target="style37.xml"/></Relationships>
</file>

<file path=ppt/charts/_rels/chart4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1.xlsx"/><Relationship Id="rId2" Type="http://schemas.microsoft.com/office/2011/relationships/chartColorStyle" Target="colors38.xml"/><Relationship Id="rId1" Type="http://schemas.microsoft.com/office/2011/relationships/chartStyle" Target="style38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788590327925481E-2"/>
          <c:y val="2.7712905212590171E-2"/>
          <c:w val="0.88701797655711512"/>
          <c:h val="0.9722870947874097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rgbClr val="0A4591"/>
            </a:solidFill>
            <a:ln w="12700">
              <a:solidFill>
                <a:schemeClr val="bg1"/>
              </a:solidFill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4465-4170-B1A3-FC361B0360CE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4465-4170-B1A3-FC361B0360CE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4465-4170-B1A3-FC361B0360CE}"/>
              </c:ext>
            </c:extLst>
          </c:dPt>
          <c:dLbls>
            <c:dLbl>
              <c:idx val="0"/>
              <c:layout>
                <c:manualLayout>
                  <c:x val="-7.1888206044149099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465-4170-B1A3-FC361B0360C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solidFill>
                      <a:schemeClr val="tx1"/>
                    </a:solidFill>
                    <a:latin typeface="+mn-lt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Tabelle1!$A$2:$A$4</c:f>
              <c:strCache>
                <c:ptCount val="3"/>
                <c:pt idx="0">
                  <c:v>18-29</c:v>
                </c:pt>
                <c:pt idx="1">
                  <c:v>30-39</c:v>
                </c:pt>
                <c:pt idx="2">
                  <c:v>40-49</c:v>
                </c:pt>
              </c:strCache>
            </c:strRef>
          </c:cat>
          <c:val>
            <c:numRef>
              <c:f>Tabelle1!$B$2:$B$4</c:f>
              <c:numCache>
                <c:formatCode>###0%</c:formatCode>
                <c:ptCount val="3"/>
                <c:pt idx="0">
                  <c:v>0.25948592411260712</c:v>
                </c:pt>
                <c:pt idx="1">
                  <c:v>0.44675642594859238</c:v>
                </c:pt>
                <c:pt idx="2">
                  <c:v>0.29375764993880049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465-4170-B1A3-FC361B0360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7"/>
        <c:axId val="311563584"/>
        <c:axId val="311566328"/>
      </c:barChart>
      <c:catAx>
        <c:axId val="3115635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+mn-lt"/>
              </a:defRPr>
            </a:pPr>
            <a:endParaRPr lang="ru-RU"/>
          </a:p>
        </c:txPr>
        <c:crossAx val="311566328"/>
        <c:crosses val="autoZero"/>
        <c:auto val="1"/>
        <c:lblAlgn val="ctr"/>
        <c:lblOffset val="100"/>
        <c:noMultiLvlLbl val="0"/>
      </c:catAx>
      <c:valAx>
        <c:axId val="311566328"/>
        <c:scaling>
          <c:orientation val="minMax"/>
          <c:max val="0.70000000000000007"/>
          <c:min val="0"/>
        </c:scaling>
        <c:delete val="1"/>
        <c:axPos val="l"/>
        <c:numFmt formatCode="###0%" sourceLinked="1"/>
        <c:majorTickMark val="out"/>
        <c:minorTickMark val="none"/>
        <c:tickLblPos val="nextTo"/>
        <c:crossAx val="311563584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300" baseline="0">
          <a:latin typeface="Arial" pitchFamily="34" charset="0"/>
        </a:defRPr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867219971745853E-2"/>
          <c:y val="7.1260158873987234E-2"/>
          <c:w val="0.64553213104339047"/>
          <c:h val="0.77329268488541913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rgbClr val="0C448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FA5-45AC-8B6B-7FD6CAFF3D1C}"/>
              </c:ext>
            </c:extLst>
          </c:dPt>
          <c:dPt>
            <c:idx val="1"/>
            <c:bubble3D val="0"/>
            <c:spPr>
              <a:solidFill>
                <a:srgbClr val="D9D9D9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FA5-45AC-8B6B-7FD6CAFF3D1C}"/>
              </c:ext>
            </c:extLst>
          </c:dPt>
          <c:cat>
            <c:numRef>
              <c:f>Лист1!$A$2:$A$3</c:f>
              <c:numCache>
                <c:formatCode>General</c:formatCode>
                <c:ptCount val="2"/>
                <c:pt idx="0">
                  <c:v>1</c:v>
                </c:pt>
                <c:pt idx="1">
                  <c:v>2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83</c:v>
                </c:pt>
                <c:pt idx="1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FA5-45AC-8B6B-7FD6CAFF3D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98"/>
        <c:holeSize val="79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4.720790655752681E-2"/>
          <c:w val="0.98315545612902655"/>
          <c:h val="0.95279203430638648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0C4486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C448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054-4C22-9DD3-097C436B5A9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Нет жалоб на здоровье</c:v>
                </c:pt>
                <c:pt idx="1">
                  <c:v>Нет хорошего врача</c:v>
                </c:pt>
                <c:pt idx="2">
                  <c:v>Дорогие анализы</c:v>
                </c:pt>
                <c:pt idx="3">
                  <c:v>Стесняюсь</c:v>
                </c:pt>
                <c:pt idx="4">
                  <c:v>Нет времени</c:v>
                </c:pt>
                <c:pt idx="5">
                  <c:v>Боюсь, что выявят какое-либо заболевание</c:v>
                </c:pt>
                <c:pt idx="6">
                  <c:v>Сложно записаться</c:v>
                </c:pt>
                <c:pt idx="7">
                  <c:v>Другое</c:v>
                </c:pt>
              </c:strCache>
            </c:strRef>
          </c:cat>
          <c:val>
            <c:numRef>
              <c:f>Лист1!$B$2:$B$9</c:f>
              <c:numCache>
                <c:formatCode>###0%</c:formatCode>
                <c:ptCount val="8"/>
                <c:pt idx="0">
                  <c:v>0.49640287769784175</c:v>
                </c:pt>
                <c:pt idx="1">
                  <c:v>0.22302158273381295</c:v>
                </c:pt>
                <c:pt idx="2">
                  <c:v>0.20863309352517986</c:v>
                </c:pt>
                <c:pt idx="3">
                  <c:v>0.17985611510791366</c:v>
                </c:pt>
                <c:pt idx="4">
                  <c:v>0.15107913669064749</c:v>
                </c:pt>
                <c:pt idx="5">
                  <c:v>0.12949640287769784</c:v>
                </c:pt>
                <c:pt idx="6">
                  <c:v>0.11510791366906475</c:v>
                </c:pt>
                <c:pt idx="7">
                  <c:v>2.1582733812949638E-2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054-4C22-9DD3-097C436B5A9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8"/>
        <c:axId val="1005773232"/>
        <c:axId val="1005766704"/>
      </c:barChart>
      <c:catAx>
        <c:axId val="1005773232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1005766704"/>
        <c:crosses val="autoZero"/>
        <c:auto val="1"/>
        <c:lblAlgn val="ctr"/>
        <c:lblOffset val="100"/>
        <c:noMultiLvlLbl val="0"/>
      </c:catAx>
      <c:valAx>
        <c:axId val="1005766704"/>
        <c:scaling>
          <c:orientation val="minMax"/>
        </c:scaling>
        <c:delete val="1"/>
        <c:axPos val="t"/>
        <c:numFmt formatCode="###0%" sourceLinked="1"/>
        <c:majorTickMark val="none"/>
        <c:minorTickMark val="none"/>
        <c:tickLblPos val="nextTo"/>
        <c:crossAx val="10057732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433671436697309E-2"/>
          <c:y val="0.10187679988822257"/>
          <c:w val="0.98956632856330273"/>
          <c:h val="0.823690593813819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Всього</c:v>
                </c:pt>
              </c:strCache>
            </c:strRef>
          </c:tx>
          <c:spPr>
            <a:solidFill>
              <a:srgbClr val="0C4486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C448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E0E-465D-8851-D8303D190177}"/>
              </c:ext>
            </c:extLst>
          </c:dPt>
          <c:dPt>
            <c:idx val="1"/>
            <c:invertIfNegative val="0"/>
            <c:bubble3D val="0"/>
            <c:spPr>
              <a:solidFill>
                <a:srgbClr val="0C448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E0E-465D-8851-D8303D190177}"/>
              </c:ext>
            </c:extLst>
          </c:dPt>
          <c:dPt>
            <c:idx val="2"/>
            <c:invertIfNegative val="0"/>
            <c:bubble3D val="0"/>
            <c:spPr>
              <a:solidFill>
                <a:srgbClr val="0C448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E0E-465D-8851-D8303D190177}"/>
              </c:ext>
            </c:extLst>
          </c:dPt>
          <c:dPt>
            <c:idx val="3"/>
            <c:invertIfNegative val="0"/>
            <c:bubble3D val="0"/>
            <c:spPr>
              <a:solidFill>
                <a:srgbClr val="0C448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E0E-465D-8851-D8303D190177}"/>
              </c:ext>
            </c:extLst>
          </c:dPt>
          <c:dPt>
            <c:idx val="4"/>
            <c:invertIfNegative val="0"/>
            <c:bubble3D val="0"/>
            <c:spPr>
              <a:solidFill>
                <a:srgbClr val="0C448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DE0E-465D-8851-D8303D19017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Ежегодный профилактический осмотр</c:v>
                </c:pt>
                <c:pt idx="1">
                  <c:v>Боли или дискомфорт в области половых органов</c:v>
                </c:pt>
                <c:pt idx="2">
                  <c:v>Подозрение на инфекцию или заболевание</c:v>
                </c:pt>
                <c:pt idx="3">
                  <c:v>Планирование беременности</c:v>
                </c:pt>
                <c:pt idx="4">
                  <c:v>Проблемы с менструацией</c:v>
                </c:pt>
                <c:pt idx="5">
                  <c:v>За подбором метода контрацепции</c:v>
                </c:pt>
              </c:strCache>
            </c:strRef>
          </c:cat>
          <c:val>
            <c:numRef>
              <c:f>Лист1!$B$2:$B$7</c:f>
              <c:numCache>
                <c:formatCode>###0%</c:formatCode>
                <c:ptCount val="6"/>
                <c:pt idx="0">
                  <c:v>0.43451652386780909</c:v>
                </c:pt>
                <c:pt idx="1">
                  <c:v>0.24969400244798043</c:v>
                </c:pt>
                <c:pt idx="2">
                  <c:v>0.15667074663402691</c:v>
                </c:pt>
                <c:pt idx="3">
                  <c:v>0.13953488372093023</c:v>
                </c:pt>
                <c:pt idx="4">
                  <c:v>0.12362301101591187</c:v>
                </c:pt>
                <c:pt idx="5" formatCode="0%">
                  <c:v>5.6303549571603426E-2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E0E-465D-8851-D8303D19017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8"/>
        <c:axId val="1005773232"/>
        <c:axId val="1005766704"/>
      </c:barChart>
      <c:catAx>
        <c:axId val="100577323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005766704"/>
        <c:crosses val="autoZero"/>
        <c:auto val="1"/>
        <c:lblAlgn val="ctr"/>
        <c:lblOffset val="100"/>
        <c:noMultiLvlLbl val="0"/>
      </c:catAx>
      <c:valAx>
        <c:axId val="1005766704"/>
        <c:scaling>
          <c:orientation val="minMax"/>
        </c:scaling>
        <c:delete val="1"/>
        <c:axPos val="l"/>
        <c:numFmt formatCode="###0%" sourceLinked="1"/>
        <c:majorTickMark val="none"/>
        <c:minorTickMark val="none"/>
        <c:tickLblPos val="nextTo"/>
        <c:crossAx val="10057732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4.720790655752681E-2"/>
          <c:w val="0.98315545612902655"/>
          <c:h val="0.95279203430638648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4B4-4394-A8BC-8D02F05F83E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Нет жалоб на здоровье</c:v>
                </c:pt>
                <c:pt idx="1">
                  <c:v>Нет хорошего врача</c:v>
                </c:pt>
                <c:pt idx="2">
                  <c:v>Дорогие анализы</c:v>
                </c:pt>
                <c:pt idx="3">
                  <c:v>Стесняюсь</c:v>
                </c:pt>
                <c:pt idx="4">
                  <c:v>Нет времени</c:v>
                </c:pt>
                <c:pt idx="5">
                  <c:v>Боюсь, что выявят какое-то заболевание</c:v>
                </c:pt>
                <c:pt idx="6">
                  <c:v>Сложно записаться</c:v>
                </c:pt>
                <c:pt idx="7">
                  <c:v>Другое</c:v>
                </c:pt>
              </c:strCache>
            </c:strRef>
          </c:cat>
          <c:val>
            <c:numRef>
              <c:f>Лист1!$B$2:$B$9</c:f>
              <c:numCache>
                <c:formatCode>####%</c:formatCode>
                <c:ptCount val="8"/>
                <c:pt idx="0">
                  <c:v>0.4243119266055046</c:v>
                </c:pt>
                <c:pt idx="1">
                  <c:v>0.24541284403669725</c:v>
                </c:pt>
                <c:pt idx="2">
                  <c:v>0.32110091743119268</c:v>
                </c:pt>
                <c:pt idx="3">
                  <c:v>0.10321100917431193</c:v>
                </c:pt>
                <c:pt idx="4">
                  <c:v>0.30045871559633025</c:v>
                </c:pt>
                <c:pt idx="5">
                  <c:v>0.1628440366972477</c:v>
                </c:pt>
                <c:pt idx="6">
                  <c:v>0.13302752293577982</c:v>
                </c:pt>
                <c:pt idx="7">
                  <c:v>6.8807339449541297E-3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4B4-4394-A8BC-8D02F05F83E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8"/>
        <c:axId val="1005773232"/>
        <c:axId val="1005766704"/>
      </c:barChart>
      <c:catAx>
        <c:axId val="1005773232"/>
        <c:scaling>
          <c:orientation val="maxMin"/>
        </c:scaling>
        <c:delete val="1"/>
        <c:axPos val="r"/>
        <c:numFmt formatCode="General" sourceLinked="1"/>
        <c:majorTickMark val="none"/>
        <c:minorTickMark val="none"/>
        <c:tickLblPos val="nextTo"/>
        <c:crossAx val="1005766704"/>
        <c:crosses val="autoZero"/>
        <c:auto val="1"/>
        <c:lblAlgn val="ctr"/>
        <c:lblOffset val="100"/>
        <c:noMultiLvlLbl val="0"/>
      </c:catAx>
      <c:valAx>
        <c:axId val="1005766704"/>
        <c:scaling>
          <c:orientation val="maxMin"/>
        </c:scaling>
        <c:delete val="1"/>
        <c:axPos val="t"/>
        <c:numFmt formatCode="####%" sourceLinked="1"/>
        <c:majorTickMark val="out"/>
        <c:minorTickMark val="none"/>
        <c:tickLblPos val="nextTo"/>
        <c:crossAx val="10057732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141408694106796"/>
          <c:y val="0.10142733882077253"/>
          <c:w val="0.79717182611786408"/>
          <c:h val="0.79714593516062771"/>
        </c:manualLayout>
      </c:layout>
      <c:doughnutChart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/>
            </a:solidFill>
            <a:ln w="19050">
              <a:noFill/>
            </a:ln>
            <a:effectLst/>
          </c:spPr>
          <c:dPt>
            <c:idx val="0"/>
            <c:bubble3D val="0"/>
            <c:spPr>
              <a:solidFill>
                <a:srgbClr val="05CFC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E18-4C65-A7A6-2EE86544D627}"/>
              </c:ext>
            </c:extLst>
          </c:dPt>
          <c:dPt>
            <c:idx val="1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E18-4C65-A7A6-2EE86544D627}"/>
              </c:ext>
            </c:extLst>
          </c:dPt>
          <c:dLbls>
            <c:dLbl>
              <c:idx val="0"/>
              <c:layout>
                <c:manualLayout>
                  <c:x val="-0.25274193156411007"/>
                  <c:y val="5.67773590453792E-2"/>
                </c:manualLayout>
              </c:layout>
              <c:tx>
                <c:rich>
                  <a:bodyPr rot="0" spcFirstLastPara="1" vertOverflow="ellipsis" vert="horz" wrap="none" lIns="0" tIns="0" rIns="0" bIns="182880" anchor="ctr" anchorCtr="1">
                    <a:noAutofit/>
                  </a:bodyPr>
                  <a:lstStyle/>
                  <a:p>
                    <a:pPr>
                      <a:defRPr sz="3600" b="0" i="0" u="none" strike="noStrike" kern="1200" spc="-15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400" b="1" spc="-150" dirty="0">
                        <a:solidFill>
                          <a:schemeClr val="bg1"/>
                        </a:solidFill>
                      </a:rPr>
                      <a:t>44%</a:t>
                    </a:r>
                    <a:endParaRPr lang="en-US" sz="2400" dirty="0">
                      <a:solidFill>
                        <a:schemeClr val="bg1"/>
                      </a:solidFill>
                    </a:endParaRPr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none" lIns="0" tIns="0" rIns="0" bIns="182880" anchor="ctr" anchorCtr="1">
                  <a:noAutofit/>
                </a:bodyPr>
                <a:lstStyle/>
                <a:p>
                  <a:pPr>
                    <a:defRPr sz="3600" b="0" i="0" u="none" strike="noStrike" kern="1200" spc="-15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53316321570914749"/>
                      <c:h val="0.35955571567698863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CE18-4C65-A7A6-2EE86544D627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E18-4C65-A7A6-2EE86544D62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1">
                  <c:v>Формула =100%-B2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0.44</c:v>
                </c:pt>
                <c:pt idx="1">
                  <c:v>0.56000000000000005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E18-4C65-A7A6-2EE86544D6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6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141408694106796"/>
          <c:y val="0.10142733882077253"/>
          <c:w val="0.79717182611786408"/>
          <c:h val="0.79714593516062771"/>
        </c:manualLayout>
      </c:layout>
      <c:doughnutChart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/>
            </a:solidFill>
            <a:ln w="19050">
              <a:noFill/>
            </a:ln>
            <a:effectLst/>
          </c:spPr>
          <c:dPt>
            <c:idx val="0"/>
            <c:bubble3D val="0"/>
            <c:spPr>
              <a:solidFill>
                <a:srgbClr val="05CFC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4C8-424B-A778-9FE31CC2B588}"/>
              </c:ext>
            </c:extLst>
          </c:dPt>
          <c:dPt>
            <c:idx val="1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4C8-424B-A778-9FE31CC2B588}"/>
              </c:ext>
            </c:extLst>
          </c:dPt>
          <c:dLbls>
            <c:dLbl>
              <c:idx val="0"/>
              <c:layout>
                <c:manualLayout>
                  <c:x val="-0.25274193156411007"/>
                  <c:y val="5.67773590453792E-2"/>
                </c:manualLayout>
              </c:layout>
              <c:tx>
                <c:rich>
                  <a:bodyPr rot="0" spcFirstLastPara="1" vertOverflow="ellipsis" vert="horz" wrap="none" lIns="0" tIns="0" rIns="0" bIns="182880" anchor="ctr" anchorCtr="1">
                    <a:noAutofit/>
                  </a:bodyPr>
                  <a:lstStyle/>
                  <a:p>
                    <a:pPr>
                      <a:defRPr sz="3600" b="0" i="0" u="none" strike="noStrike" kern="1200" spc="-15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3600" b="1" spc="-150" dirty="0">
                        <a:solidFill>
                          <a:schemeClr val="bg1"/>
                        </a:solidFill>
                      </a:rPr>
                      <a:t>43%</a:t>
                    </a:r>
                    <a:endParaRPr lang="en-US" sz="3600" dirty="0">
                      <a:solidFill>
                        <a:schemeClr val="bg1"/>
                      </a:solidFill>
                    </a:endParaRPr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none" lIns="0" tIns="0" rIns="0" bIns="182880" anchor="ctr" anchorCtr="1">
                  <a:noAutofit/>
                </a:bodyPr>
                <a:lstStyle/>
                <a:p>
                  <a:pPr>
                    <a:defRPr sz="3600" b="0" i="0" u="none" strike="noStrike" kern="1200" spc="-15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53316321570914749"/>
                      <c:h val="0.35955571567698863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E4C8-424B-A778-9FE31CC2B588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4C8-424B-A778-9FE31CC2B58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1">
                  <c:v>Формула =100%-B2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0.43</c:v>
                </c:pt>
                <c:pt idx="1">
                  <c:v>0.57000000000000006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4C8-424B-A778-9FE31CC2B5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6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216123850556966"/>
          <c:y val="0.19096340898564151"/>
          <c:w val="0.81854053272032956"/>
          <c:h val="0.48681411147136022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 раз в 6 месяцев</c:v>
                </c:pt>
              </c:strCache>
            </c:strRef>
          </c:tx>
          <c:spPr>
            <a:solidFill>
              <a:srgbClr val="05CFC6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1"/>
            <c:invertIfNegative val="0"/>
            <c:bubble3D val="0"/>
            <c:spPr>
              <a:solidFill>
                <a:srgbClr val="05CFC6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94B-462D-93BA-C6F0C6D5677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 formatCode="###0%">
                  <c:v>0.12729498164014688</c:v>
                </c:pt>
                <c:pt idx="2" formatCode="###0%">
                  <c:v>0.28000000000000003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A8E-41CC-8C40-C325C2FACF3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 раз в год</c:v>
                </c:pt>
              </c:strCache>
            </c:strRef>
          </c:tx>
          <c:spPr>
            <a:solidFill>
              <a:srgbClr val="06AECF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 formatCode="###0%">
                  <c:v>0.45410036719706243</c:v>
                </c:pt>
                <c:pt idx="2" formatCode="###0%">
                  <c:v>0.38541666666666674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A8E-41CC-8C40-C325C2FACF3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1 раз в 2 года</c:v>
                </c:pt>
              </c:strCache>
            </c:strRef>
          </c:tx>
          <c:spPr>
            <a:solidFill>
              <a:srgbClr val="0099CC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 formatCode="###0%">
                  <c:v>9.9143206854345162E-2</c:v>
                </c:pt>
                <c:pt idx="2" formatCode="###0%">
                  <c:v>0.11848958333333331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4-CA8E-41CC-8C40-C325C2FACF38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1 раз в 3 года</c:v>
                </c:pt>
              </c:strCache>
            </c:strRef>
          </c:tx>
          <c:spPr>
            <a:solidFill>
              <a:srgbClr val="095CAB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</c:numCache>
            </c:numRef>
          </c:cat>
          <c:val>
            <c:numRef>
              <c:f>Лист1!$E$2:$E$4</c:f>
              <c:numCache>
                <c:formatCode>General</c:formatCode>
                <c:ptCount val="3"/>
                <c:pt idx="0" formatCode="###0%">
                  <c:v>7.9559363525091797E-2</c:v>
                </c:pt>
                <c:pt idx="2" formatCode="###0%">
                  <c:v>5.46875E-2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A8E-41CC-8C40-C325C2FACF38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Реже 1 раза в 3 года</c:v>
                </c:pt>
              </c:strCache>
            </c:strRef>
          </c:tx>
          <c:spPr>
            <a:solidFill>
              <a:srgbClr val="0C4486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1"/>
            <c:invertIfNegative val="0"/>
            <c:bubble3D val="0"/>
            <c:spPr>
              <a:solidFill>
                <a:srgbClr val="0C4486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F94B-462D-93BA-C6F0C6D5677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</c:numCache>
            </c:numRef>
          </c:cat>
          <c:val>
            <c:numRef>
              <c:f>Лист1!$F$2:$F$4</c:f>
              <c:numCache>
                <c:formatCode>General</c:formatCode>
                <c:ptCount val="3"/>
                <c:pt idx="0" formatCode="###0%">
                  <c:v>0.14198286413708691</c:v>
                </c:pt>
                <c:pt idx="2" formatCode="###0%">
                  <c:v>9.6354166666666685E-2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CA8E-41CC-8C40-C325C2FACF3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42"/>
        <c:overlap val="100"/>
        <c:axId val="1601636335"/>
        <c:axId val="1601635919"/>
        <c:extLst/>
      </c:barChart>
      <c:catAx>
        <c:axId val="1601636335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1601635919"/>
        <c:crosses val="autoZero"/>
        <c:auto val="1"/>
        <c:lblAlgn val="ctr"/>
        <c:lblOffset val="100"/>
        <c:noMultiLvlLbl val="0"/>
      </c:catAx>
      <c:valAx>
        <c:axId val="1601635919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16016363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9.7729832225657814E-2"/>
          <c:y val="0.59945345067160727"/>
          <c:w val="0.84022407223056073"/>
          <c:h val="0.4005465493283927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887893000830087E-3"/>
          <c:y val="0.19161976832981154"/>
          <c:w val="0.95395728999805007"/>
          <c:h val="0.71358200632009428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Обращусь к врачу</c:v>
                </c:pt>
              </c:strCache>
            </c:strRef>
          </c:tx>
          <c:spPr>
            <a:solidFill>
              <a:srgbClr val="0C4486"/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Получить информацию о методах контрацепции</c:v>
                </c:pt>
              </c:strCache>
            </c:strRef>
          </c:cat>
          <c:val>
            <c:numRef>
              <c:f>Лист1!$B$2</c:f>
              <c:numCache>
                <c:formatCode>###0%</c:formatCode>
                <c:ptCount val="1"/>
                <c:pt idx="0">
                  <c:v>0.46511627906976744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A82-4D7D-B5A0-74207ED7770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Самостоятельно решу вопрос</c:v>
                </c:pt>
              </c:strCache>
            </c:strRef>
          </c:tx>
          <c:spPr>
            <a:solidFill>
              <a:srgbClr val="D9D9D9"/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Получить информацию о методах контрацепции</c:v>
                </c:pt>
              </c:strCache>
            </c:strRef>
          </c:cat>
          <c:val>
            <c:numRef>
              <c:f>Лист1!$C$2</c:f>
              <c:numCache>
                <c:formatCode>###0%</c:formatCode>
                <c:ptCount val="1"/>
                <c:pt idx="0">
                  <c:v>0.47858017135862918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A82-4D7D-B5A0-74207ED777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overlap val="100"/>
        <c:axId val="1422480319"/>
        <c:axId val="1422496127"/>
      </c:barChart>
      <c:catAx>
        <c:axId val="1422480319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ru-RU"/>
          </a:p>
        </c:txPr>
        <c:crossAx val="1422496127"/>
        <c:crosses val="autoZero"/>
        <c:auto val="1"/>
        <c:lblAlgn val="ctr"/>
        <c:lblOffset val="100"/>
        <c:noMultiLvlLbl val="0"/>
      </c:catAx>
      <c:valAx>
        <c:axId val="1422496127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142248031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8.0191941552120102E-2"/>
          <c:y val="5.8748100631251798E-2"/>
          <c:w val="0.79293707778087674"/>
          <c:h val="9.869070145419363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887893000830087E-3"/>
          <c:y val="0.19161976832981154"/>
          <c:w val="0.95395728999805007"/>
          <c:h val="0.71358200632009428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Обращусь к врачу</c:v>
                </c:pt>
              </c:strCache>
            </c:strRef>
          </c:tx>
          <c:spPr>
            <a:solidFill>
              <a:srgbClr val="06AECF"/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Получить информацию о методах контрацепции</c:v>
                </c:pt>
              </c:strCache>
            </c:strRef>
          </c:cat>
          <c:val>
            <c:numRef>
              <c:f>Лист1!$B$2</c:f>
              <c:numCache>
                <c:formatCode>###0%</c:formatCode>
                <c:ptCount val="1"/>
                <c:pt idx="0">
                  <c:v>0.46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C80-426E-98F1-D2714BEC609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Самостоятельно решу вопрос</c:v>
                </c:pt>
              </c:strCache>
            </c:strRef>
          </c:tx>
          <c:spPr>
            <a:solidFill>
              <a:srgbClr val="D9D9D9"/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Получить информацию о методах контрацепции</c:v>
                </c:pt>
              </c:strCache>
            </c:strRef>
          </c:cat>
          <c:val>
            <c:numRef>
              <c:f>Лист1!$C$2</c:f>
              <c:numCache>
                <c:formatCode>###0%</c:formatCode>
                <c:ptCount val="1"/>
                <c:pt idx="0">
                  <c:v>0.47858017135862918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C80-426E-98F1-D2714BEC60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overlap val="100"/>
        <c:axId val="1422480319"/>
        <c:axId val="1422496127"/>
      </c:barChart>
      <c:catAx>
        <c:axId val="1422480319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ru-RU"/>
          </a:p>
        </c:txPr>
        <c:crossAx val="1422496127"/>
        <c:crosses val="autoZero"/>
        <c:auto val="1"/>
        <c:lblAlgn val="ctr"/>
        <c:lblOffset val="100"/>
        <c:noMultiLvlLbl val="0"/>
      </c:catAx>
      <c:valAx>
        <c:axId val="1422496127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142248031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8.0191941552120102E-2"/>
          <c:y val="5.8748100631251798E-2"/>
          <c:w val="0.79293707778087674"/>
          <c:h val="9.869070145419363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9456645500404621E-3"/>
          <c:y val="4.2887234044971793E-2"/>
          <c:w val="0.67832090626269159"/>
          <c:h val="0.9314676201296531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0C4486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C448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246-4C74-B8CC-0EEBEA7BF041}"/>
              </c:ext>
            </c:extLst>
          </c:dPt>
          <c:dPt>
            <c:idx val="1"/>
            <c:invertIfNegative val="0"/>
            <c:bubble3D val="0"/>
            <c:spPr>
              <a:solidFill>
                <a:srgbClr val="0C448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246-4C74-B8CC-0EEBEA7BF041}"/>
              </c:ext>
            </c:extLst>
          </c:dPt>
          <c:dPt>
            <c:idx val="2"/>
            <c:invertIfNegative val="0"/>
            <c:bubble3D val="0"/>
            <c:spPr>
              <a:solidFill>
                <a:srgbClr val="0C448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246-4C74-B8CC-0EEBEA7BF041}"/>
              </c:ext>
            </c:extLst>
          </c:dPt>
          <c:dPt>
            <c:idx val="3"/>
            <c:invertIfNegative val="0"/>
            <c:bubble3D val="0"/>
            <c:spPr>
              <a:solidFill>
                <a:srgbClr val="0C448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E246-4C74-B8CC-0EEBEA7BF041}"/>
              </c:ext>
            </c:extLst>
          </c:dPt>
          <c:dPt>
            <c:idx val="4"/>
            <c:invertIfNegative val="0"/>
            <c:bubble3D val="0"/>
            <c:spPr>
              <a:solidFill>
                <a:srgbClr val="0C448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E246-4C74-B8CC-0EEBEA7BF041}"/>
              </c:ext>
            </c:extLst>
          </c:dPt>
          <c:dPt>
            <c:idx val="5"/>
            <c:invertIfNegative val="0"/>
            <c:bubble3D val="0"/>
            <c:spPr>
              <a:solidFill>
                <a:srgbClr val="0C448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E246-4C74-B8CC-0EEBEA7BF041}"/>
              </c:ext>
            </c:extLst>
          </c:dPt>
          <c:dPt>
            <c:idx val="6"/>
            <c:invertIfNegative val="0"/>
            <c:bubble3D val="0"/>
            <c:spPr>
              <a:solidFill>
                <a:srgbClr val="0C448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E246-4C74-B8CC-0EEBEA7BF041}"/>
              </c:ext>
            </c:extLst>
          </c:dPt>
          <c:dLbls>
            <c:dLbl>
              <c:idx val="0"/>
              <c:layout>
                <c:manualLayout>
                  <c:x val="-4.9484311135529471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246-4C74-B8CC-0EEBEA7BF04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Я доверяю своему половому партнеру</c:v>
                </c:pt>
                <c:pt idx="1">
                  <c:v>Некоторые препараты вызывают гормональный сбой</c:v>
                </c:pt>
                <c:pt idx="2">
                  <c:v>Это может быть вредно для здоровья</c:v>
                </c:pt>
                <c:pt idx="3">
                  <c:v>Не живу половой жизнью</c:v>
                </c:pt>
                <c:pt idx="4">
                  <c:v>О контрацепции должен заботиться мужчина</c:v>
                </c:pt>
                <c:pt idx="5">
                  <c:v>Некоторые препараты могут вызывать нестабильное психоэмоционал</c:v>
                </c:pt>
                <c:pt idx="6">
                  <c:v>Некоторые препараты снижают половое влечение</c:v>
                </c:pt>
                <c:pt idx="7">
                  <c:v>Планирую беременность</c:v>
                </c:pt>
                <c:pt idx="8">
                  <c:v>Некоторые препараты вызывают кровотечения</c:v>
                </c:pt>
                <c:pt idx="9">
                  <c:v>Другое</c:v>
                </c:pt>
              </c:strCache>
            </c:strRef>
          </c:cat>
          <c:val>
            <c:numRef>
              <c:f>Лист1!$B$2:$B$11</c:f>
              <c:numCache>
                <c:formatCode>###0%</c:formatCode>
                <c:ptCount val="10"/>
                <c:pt idx="0">
                  <c:v>0.49811320754716981</c:v>
                </c:pt>
                <c:pt idx="1">
                  <c:v>0.18490566037735851</c:v>
                </c:pt>
                <c:pt idx="2">
                  <c:v>9.056603773584905E-2</c:v>
                </c:pt>
                <c:pt idx="3">
                  <c:v>6.4150943396226415E-2</c:v>
                </c:pt>
                <c:pt idx="4">
                  <c:v>5.2830188679245292E-2</c:v>
                </c:pt>
                <c:pt idx="5">
                  <c:v>3.0188679245283023E-2</c:v>
                </c:pt>
                <c:pt idx="6">
                  <c:v>3.0188679245283023E-2</c:v>
                </c:pt>
                <c:pt idx="7">
                  <c:v>2.6415094339622646E-2</c:v>
                </c:pt>
                <c:pt idx="8">
                  <c:v>1.8867924528301886E-2</c:v>
                </c:pt>
                <c:pt idx="9">
                  <c:v>2.2641509433962263E-2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E246-4C74-B8CC-0EEBEA7BF04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8"/>
        <c:axId val="1005773232"/>
        <c:axId val="1005766704"/>
      </c:barChart>
      <c:catAx>
        <c:axId val="1005773232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1005766704"/>
        <c:crosses val="autoZero"/>
        <c:auto val="1"/>
        <c:lblAlgn val="ctr"/>
        <c:lblOffset val="100"/>
        <c:noMultiLvlLbl val="0"/>
      </c:catAx>
      <c:valAx>
        <c:axId val="1005766704"/>
        <c:scaling>
          <c:orientation val="minMax"/>
        </c:scaling>
        <c:delete val="1"/>
        <c:axPos val="t"/>
        <c:numFmt formatCode="###0%" sourceLinked="1"/>
        <c:majorTickMark val="none"/>
        <c:minorTickMark val="none"/>
        <c:tickLblPos val="nextTo"/>
        <c:crossAx val="10057732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4.720790655752681E-2"/>
          <c:w val="0.98315545612902655"/>
          <c:h val="0.9527920343063864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0C4486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C448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60C-49E7-9E4B-ED1C547275B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У нас не всегда хватает денег даже на еду</c:v>
                </c:pt>
                <c:pt idx="1">
                  <c:v>У нас достаточно денег, чтобы покупать еду, но купить одежду иногд</c:v>
                </c:pt>
                <c:pt idx="2">
                  <c:v>У нас достаточно денег, чтобы покупать еду и одежду, но купить пыл</c:v>
                </c:pt>
                <c:pt idx="3">
                  <c:v>Мы можем себе позволить купить еду, одежду и малую бытовую техник</c:v>
                </c:pt>
                <c:pt idx="4">
                  <c:v>Мы можем купить домашнюю технику, но у нас недостаточно денег, что</c:v>
                </c:pt>
                <c:pt idx="5">
                  <c:v>У нас нет финансовых затруднений, мы можем себе позволить купить</c:v>
                </c:pt>
              </c:strCache>
            </c:strRef>
          </c:cat>
          <c:val>
            <c:numRef>
              <c:f>Лист1!$B$2:$B$7</c:f>
              <c:numCache>
                <c:formatCode>###0%</c:formatCode>
                <c:ptCount val="6"/>
                <c:pt idx="0">
                  <c:v>6.4871481028151781E-2</c:v>
                </c:pt>
                <c:pt idx="1">
                  <c:v>0.20807833537331702</c:v>
                </c:pt>
                <c:pt idx="2">
                  <c:v>0.19951040391676866</c:v>
                </c:pt>
                <c:pt idx="3">
                  <c:v>0.189718482252142</c:v>
                </c:pt>
                <c:pt idx="4">
                  <c:v>0.21297429620563035</c:v>
                </c:pt>
                <c:pt idx="5">
                  <c:v>2.2031823745410038E-2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60C-49E7-9E4B-ED1C547275B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8"/>
        <c:axId val="1005773232"/>
        <c:axId val="1005766704"/>
      </c:barChart>
      <c:catAx>
        <c:axId val="1005773232"/>
        <c:scaling>
          <c:orientation val="maxMin"/>
        </c:scaling>
        <c:delete val="1"/>
        <c:axPos val="r"/>
        <c:numFmt formatCode="General" sourceLinked="1"/>
        <c:majorTickMark val="out"/>
        <c:minorTickMark val="none"/>
        <c:tickLblPos val="nextTo"/>
        <c:crossAx val="1005766704"/>
        <c:crosses val="autoZero"/>
        <c:auto val="1"/>
        <c:lblAlgn val="ctr"/>
        <c:lblOffset val="100"/>
        <c:noMultiLvlLbl val="0"/>
      </c:catAx>
      <c:valAx>
        <c:axId val="1005766704"/>
        <c:scaling>
          <c:orientation val="maxMin"/>
        </c:scaling>
        <c:delete val="1"/>
        <c:axPos val="t"/>
        <c:numFmt formatCode="###0%" sourceLinked="1"/>
        <c:majorTickMark val="out"/>
        <c:minorTickMark val="none"/>
        <c:tickLblPos val="nextTo"/>
        <c:crossAx val="10057732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9456645500404621E-3"/>
          <c:y val="4.2887234044971793E-2"/>
          <c:w val="0.67832090626269159"/>
          <c:h val="0.9314676201296531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7C5-4CA1-B60E-FF19CAE9FE9B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7C5-4CA1-B60E-FF19CAE9FE9B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7C5-4CA1-B60E-FF19CAE9FE9B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7C5-4CA1-B60E-FF19CAE9FE9B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87C5-4CA1-B60E-FF19CAE9FE9B}"/>
              </c:ext>
            </c:extLst>
          </c:dPt>
          <c:dPt>
            <c:idx val="5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87C5-4CA1-B60E-FF19CAE9FE9B}"/>
              </c:ext>
            </c:extLst>
          </c:dPt>
          <c:dPt>
            <c:idx val="6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87C5-4CA1-B60E-FF19CAE9FE9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Я доверяю своему половому партнеру</c:v>
                </c:pt>
                <c:pt idx="1">
                  <c:v>Некоторые препараты вызывают гормональный сбой</c:v>
                </c:pt>
                <c:pt idx="2">
                  <c:v>Это может быть вредно для здоровья</c:v>
                </c:pt>
                <c:pt idx="3">
                  <c:v>Не живу половой жизнью</c:v>
                </c:pt>
                <c:pt idx="4">
                  <c:v>О контрацепции должен заботиться мужчина</c:v>
                </c:pt>
                <c:pt idx="5">
                  <c:v>Некоторые препараты могут вызывать нестабильное психоэмоционал</c:v>
                </c:pt>
                <c:pt idx="6">
                  <c:v>Некоторые препараты снижают половое влечение</c:v>
                </c:pt>
                <c:pt idx="7">
                  <c:v>Планирую беременность</c:v>
                </c:pt>
                <c:pt idx="8">
                  <c:v>Некоторые препараты вызывают кровотечения</c:v>
                </c:pt>
                <c:pt idx="9">
                  <c:v>Другое</c:v>
                </c:pt>
              </c:strCache>
            </c:strRef>
          </c:cat>
          <c:val>
            <c:numRef>
              <c:f>Лист1!$B$2:$B$11</c:f>
              <c:numCache>
                <c:formatCode>0%</c:formatCode>
                <c:ptCount val="10"/>
                <c:pt idx="0">
                  <c:v>0.38</c:v>
                </c:pt>
                <c:pt idx="1">
                  <c:v>0.13</c:v>
                </c:pt>
                <c:pt idx="2">
                  <c:v>0.1</c:v>
                </c:pt>
                <c:pt idx="3">
                  <c:v>0.13</c:v>
                </c:pt>
                <c:pt idx="4">
                  <c:v>0.02</c:v>
                </c:pt>
                <c:pt idx="5">
                  <c:v>0.03</c:v>
                </c:pt>
                <c:pt idx="7">
                  <c:v>7.0000000000000007E-2</c:v>
                </c:pt>
                <c:pt idx="8">
                  <c:v>0.01</c:v>
                </c:pt>
                <c:pt idx="9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87C5-4CA1-B60E-FF19CAE9FE9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8"/>
        <c:axId val="1005773232"/>
        <c:axId val="1005766704"/>
      </c:barChart>
      <c:catAx>
        <c:axId val="1005773232"/>
        <c:scaling>
          <c:orientation val="maxMin"/>
        </c:scaling>
        <c:delete val="1"/>
        <c:axPos val="r"/>
        <c:numFmt formatCode="General" sourceLinked="1"/>
        <c:majorTickMark val="none"/>
        <c:minorTickMark val="none"/>
        <c:tickLblPos val="nextTo"/>
        <c:crossAx val="1005766704"/>
        <c:crosses val="autoZero"/>
        <c:auto val="1"/>
        <c:lblAlgn val="ctr"/>
        <c:lblOffset val="100"/>
        <c:noMultiLvlLbl val="0"/>
      </c:catAx>
      <c:valAx>
        <c:axId val="1005766704"/>
        <c:scaling>
          <c:orientation val="maxMin"/>
          <c:max val="0.60000000000000009"/>
          <c:min val="0"/>
        </c:scaling>
        <c:delete val="1"/>
        <c:axPos val="t"/>
        <c:numFmt formatCode="0%" sourceLinked="1"/>
        <c:majorTickMark val="out"/>
        <c:minorTickMark val="none"/>
        <c:tickLblPos val="nextTo"/>
        <c:crossAx val="10057732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433697628635195E-2"/>
          <c:y val="0.1250120687362348"/>
          <c:w val="0.98956632856330273"/>
          <c:h val="0.823690593813819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Всього</c:v>
                </c:pt>
              </c:strCache>
            </c:strRef>
          </c:tx>
          <c:spPr>
            <a:solidFill>
              <a:srgbClr val="05CFC6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5CFC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9EF-4304-AA8F-01F101E07D03}"/>
              </c:ext>
            </c:extLst>
          </c:dPt>
          <c:dPt>
            <c:idx val="1"/>
            <c:invertIfNegative val="0"/>
            <c:bubble3D val="0"/>
            <c:spPr>
              <a:solidFill>
                <a:srgbClr val="05CFC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9EF-4304-AA8F-01F101E07D03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9EF-4304-AA8F-01F101E07D03}"/>
              </c:ext>
            </c:extLst>
          </c:dPt>
          <c:dPt>
            <c:idx val="3"/>
            <c:invertIfNegative val="0"/>
            <c:bubble3D val="0"/>
            <c:spPr>
              <a:solidFill>
                <a:srgbClr val="0099C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9EF-4304-AA8F-01F101E07D03}"/>
              </c:ext>
            </c:extLst>
          </c:dPt>
          <c:dPt>
            <c:idx val="4"/>
            <c:invertIfNegative val="0"/>
            <c:bubble3D val="0"/>
            <c:spPr>
              <a:solidFill>
                <a:srgbClr val="0099C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A9EF-4304-AA8F-01F101E07D0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Да, часто</c:v>
                </c:pt>
                <c:pt idx="1">
                  <c:v>Да, иногда</c:v>
                </c:pt>
                <c:pt idx="2">
                  <c:v>Трудно ответить</c:v>
                </c:pt>
                <c:pt idx="3">
                  <c:v>Врач-гинеколог советовал другие методы контрацепции </c:v>
                </c:pt>
                <c:pt idx="4">
                  <c:v>Врач-гинеколог никогда не давал рекомендаций о каких-либо методах контрацепции</c:v>
                </c:pt>
              </c:strCache>
            </c:strRef>
          </c:cat>
          <c:val>
            <c:numRef>
              <c:f>Лист1!$B$2:$B$6</c:f>
              <c:numCache>
                <c:formatCode>###0%</c:formatCode>
                <c:ptCount val="5"/>
                <c:pt idx="0">
                  <c:v>4.2839657282741736E-2</c:v>
                </c:pt>
                <c:pt idx="1">
                  <c:v>0.14565483476132191</c:v>
                </c:pt>
                <c:pt idx="2">
                  <c:v>0.204406364749082</c:v>
                </c:pt>
                <c:pt idx="3">
                  <c:v>0.27172582619339047</c:v>
                </c:pt>
                <c:pt idx="4">
                  <c:v>0.3353733170134639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A9EF-4304-AA8F-01F101E07D0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8"/>
        <c:axId val="1005773232"/>
        <c:axId val="1005766704"/>
      </c:barChart>
      <c:catAx>
        <c:axId val="100577323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005766704"/>
        <c:crosses val="autoZero"/>
        <c:auto val="1"/>
        <c:lblAlgn val="ctr"/>
        <c:lblOffset val="100"/>
        <c:noMultiLvlLbl val="0"/>
      </c:catAx>
      <c:valAx>
        <c:axId val="1005766704"/>
        <c:scaling>
          <c:orientation val="minMax"/>
        </c:scaling>
        <c:delete val="1"/>
        <c:axPos val="l"/>
        <c:numFmt formatCode="###0%" sourceLinked="1"/>
        <c:majorTickMark val="none"/>
        <c:minorTickMark val="none"/>
        <c:tickLblPos val="nextTo"/>
        <c:crossAx val="10057732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253888246732086"/>
          <c:y val="6.1390861155141342E-2"/>
          <c:w val="0.58786041836723146"/>
          <c:h val="0.9386091388448586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rgbClr val="0C448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9AB-440F-A2D8-215344434F39}"/>
              </c:ext>
            </c:extLst>
          </c:dPt>
          <c:dPt>
            <c:idx val="1"/>
            <c:bubble3D val="0"/>
            <c:spPr>
              <a:solidFill>
                <a:srgbClr val="D9D9D9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9AB-440F-A2D8-215344434F39}"/>
              </c:ext>
            </c:extLst>
          </c:dPt>
          <c:cat>
            <c:numRef>
              <c:f>Лист1!$A$2:$A$3</c:f>
              <c:numCache>
                <c:formatCode>General</c:formatCode>
                <c:ptCount val="2"/>
                <c:pt idx="0">
                  <c:v>1</c:v>
                </c:pt>
                <c:pt idx="1">
                  <c:v>2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57</c:v>
                </c:pt>
                <c:pt idx="1">
                  <c:v>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9AB-440F-A2D8-215344434F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51"/>
        <c:holeSize val="78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9835311162145543E-2"/>
          <c:y val="5.4559760128364103E-2"/>
          <c:w val="0.94218485899047011"/>
          <c:h val="0.91742790180045874"/>
        </c:manualLayout>
      </c:layout>
      <c:doughnut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East</c:v>
                </c:pt>
              </c:strCache>
            </c:strRef>
          </c:tx>
          <c:spPr>
            <a:solidFill>
              <a:schemeClr val="accent1"/>
            </a:solidFill>
            <a:ln w="12700">
              <a:noFill/>
              <a:prstDash val="solid"/>
            </a:ln>
          </c:spPr>
          <c:dPt>
            <c:idx val="0"/>
            <c:bubble3D val="0"/>
            <c:spPr>
              <a:noFill/>
              <a:ln w="12700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A78F-45EF-B36F-281A4E06DEFC}"/>
              </c:ext>
            </c:extLst>
          </c:dPt>
          <c:dPt>
            <c:idx val="1"/>
            <c:bubble3D val="0"/>
            <c:spPr>
              <a:solidFill>
                <a:srgbClr val="0C4486"/>
              </a:solidFill>
              <a:ln w="12700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A78F-45EF-B36F-281A4E06DEFC}"/>
              </c:ext>
            </c:extLst>
          </c:dPt>
          <c:dPt>
            <c:idx val="2"/>
            <c:bubble3D val="0"/>
            <c:spPr>
              <a:solidFill>
                <a:schemeClr val="bg1">
                  <a:lumMod val="85000"/>
                </a:schemeClr>
              </a:solidFill>
              <a:ln w="12700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A78F-45EF-B36F-281A4E06DEFC}"/>
              </c:ext>
            </c:extLst>
          </c:dPt>
          <c:cat>
            <c:strRef>
              <c:f>Sheet1!$B$1:$D$1</c:f>
              <c:strCache>
                <c:ptCount val="3"/>
                <c:pt idx="0">
                  <c:v>HIDDEN Bottom</c:v>
                </c:pt>
                <c:pt idx="1">
                  <c:v>Main Percentage</c:v>
                </c:pt>
                <c:pt idx="2">
                  <c:v>Remain</c:v>
                </c:pt>
              </c:strCache>
            </c:strRef>
          </c:cat>
          <c:val>
            <c:numRef>
              <c:f>Sheet1!$B$2:$D$2</c:f>
              <c:numCache>
                <c:formatCode>###0.0%</c:formatCode>
                <c:ptCount val="3"/>
                <c:pt idx="0" formatCode="0%">
                  <c:v>1</c:v>
                </c:pt>
                <c:pt idx="1">
                  <c:v>0.45</c:v>
                </c:pt>
                <c:pt idx="2" formatCode="0%">
                  <c:v>0.55000000000000004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78F-45EF-B36F-281A4E06DE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90"/>
        <c:holeSize val="64"/>
      </c:doughnutChart>
      <c:spPr>
        <a:noFill/>
        <a:ln w="12700">
          <a:noFill/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550" b="1" i="0" u="none" strike="noStrike" baseline="0">
          <a:solidFill>
            <a:schemeClr val="tx1"/>
          </a:solidFill>
          <a:latin typeface="AvantGarde MdCn BT" panose="020B0506020202020204" pitchFamily="34" charset="0"/>
          <a:ea typeface="Calibri"/>
          <a:cs typeface="Calibri"/>
        </a:defRPr>
      </a:pPr>
      <a:endParaRPr lang="ru-RU"/>
    </a:p>
  </c:txPr>
  <c:externalData r:id="rId1">
    <c:autoUpdate val="0"/>
  </c:externalData>
  <c:userShapes r:id="rId2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9456645500404621E-3"/>
          <c:y val="4.2887234044971793E-2"/>
          <c:w val="0.67832090626269159"/>
          <c:h val="0.9314676201296531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0C4486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C448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BA6-4857-AB6E-09A5B7C9B896}"/>
              </c:ext>
            </c:extLst>
          </c:dPt>
          <c:dPt>
            <c:idx val="1"/>
            <c:invertIfNegative val="0"/>
            <c:bubble3D val="0"/>
            <c:spPr>
              <a:solidFill>
                <a:srgbClr val="0C448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BA6-4857-AB6E-09A5B7C9B896}"/>
              </c:ext>
            </c:extLst>
          </c:dPt>
          <c:dPt>
            <c:idx val="2"/>
            <c:invertIfNegative val="0"/>
            <c:bubble3D val="0"/>
            <c:spPr>
              <a:solidFill>
                <a:srgbClr val="0C448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BA6-4857-AB6E-09A5B7C9B89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1-2 раза</c:v>
                </c:pt>
                <c:pt idx="1">
                  <c:v>3-5 раз</c:v>
                </c:pt>
                <c:pt idx="2">
                  <c:v>6 раз и более</c:v>
                </c:pt>
              </c:strCache>
            </c:strRef>
          </c:cat>
          <c:val>
            <c:numRef>
              <c:f>Лист1!$B$2:$B$4</c:f>
              <c:numCache>
                <c:formatCode>###0%</c:formatCode>
                <c:ptCount val="3"/>
                <c:pt idx="0">
                  <c:v>0.60499999999999998</c:v>
                </c:pt>
                <c:pt idx="1">
                  <c:v>3.5000000000000003E-2</c:v>
                </c:pt>
                <c:pt idx="2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7BA6-4857-AB6E-09A5B7C9B89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8"/>
        <c:axId val="1005773232"/>
        <c:axId val="1005766704"/>
      </c:barChart>
      <c:catAx>
        <c:axId val="1005773232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1005766704"/>
        <c:crosses val="autoZero"/>
        <c:auto val="1"/>
        <c:lblAlgn val="ctr"/>
        <c:lblOffset val="100"/>
        <c:noMultiLvlLbl val="0"/>
      </c:catAx>
      <c:valAx>
        <c:axId val="1005766704"/>
        <c:scaling>
          <c:orientation val="minMax"/>
        </c:scaling>
        <c:delete val="1"/>
        <c:axPos val="t"/>
        <c:numFmt formatCode="###0%" sourceLinked="1"/>
        <c:majorTickMark val="none"/>
        <c:minorTickMark val="none"/>
        <c:tickLblPos val="nextTo"/>
        <c:crossAx val="10057732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9456645500404621E-3"/>
          <c:y val="4.2887234044971793E-2"/>
          <c:w val="0.67832090626269159"/>
          <c:h val="0.9314676201296531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0C4486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C448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FF3-4DE0-97CA-CD024A2A2EA7}"/>
              </c:ext>
            </c:extLst>
          </c:dPt>
          <c:dPt>
            <c:idx val="1"/>
            <c:invertIfNegative val="0"/>
            <c:bubble3D val="0"/>
            <c:spPr>
              <a:solidFill>
                <a:srgbClr val="0C448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FF3-4DE0-97CA-CD024A2A2EA7}"/>
              </c:ext>
            </c:extLst>
          </c:dPt>
          <c:dPt>
            <c:idx val="2"/>
            <c:invertIfNegative val="0"/>
            <c:bubble3D val="0"/>
            <c:spPr>
              <a:solidFill>
                <a:srgbClr val="0C448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FF3-4DE0-97CA-CD024A2A2EA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Имел место незащищенный половой акт, во время которого не применя</c:v>
                </c:pt>
                <c:pt idx="1">
                  <c:v>Имел место дефект средств барьерной контрацепции (разрыв презерв</c:v>
                </c:pt>
                <c:pt idx="2">
                  <c:v>Не соблюдалась схема применения комбинированных оральных контр</c:v>
                </c:pt>
                <c:pt idx="3">
                  <c:v>Было неверно использовано средство контрацепции (смещение влага</c:v>
                </c:pt>
              </c:strCache>
            </c:strRef>
          </c:cat>
          <c:val>
            <c:numRef>
              <c:f>Лист1!$B$2:$B$5</c:f>
              <c:numCache>
                <c:formatCode>###0%</c:formatCode>
                <c:ptCount val="4"/>
                <c:pt idx="0">
                  <c:v>0.64500000000000002</c:v>
                </c:pt>
                <c:pt idx="1">
                  <c:v>0.24</c:v>
                </c:pt>
                <c:pt idx="2">
                  <c:v>3.5000000000000003E-2</c:v>
                </c:pt>
                <c:pt idx="3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FF3-4DE0-97CA-CD024A2A2EA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8"/>
        <c:axId val="1005773232"/>
        <c:axId val="1005766704"/>
      </c:barChart>
      <c:catAx>
        <c:axId val="1005773232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1005766704"/>
        <c:crosses val="autoZero"/>
        <c:auto val="1"/>
        <c:lblAlgn val="ctr"/>
        <c:lblOffset val="100"/>
        <c:noMultiLvlLbl val="0"/>
      </c:catAx>
      <c:valAx>
        <c:axId val="1005766704"/>
        <c:scaling>
          <c:orientation val="minMax"/>
        </c:scaling>
        <c:delete val="1"/>
        <c:axPos val="t"/>
        <c:numFmt formatCode="###0%" sourceLinked="1"/>
        <c:majorTickMark val="none"/>
        <c:minorTickMark val="none"/>
        <c:tickLblPos val="nextTo"/>
        <c:crossAx val="10057732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253888246732086"/>
          <c:y val="6.1390861155141342E-2"/>
          <c:w val="0.58786041836723146"/>
          <c:h val="0.9386091388448586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rgbClr val="0C448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DF0-4ABD-A491-95627D528C61}"/>
              </c:ext>
            </c:extLst>
          </c:dPt>
          <c:dPt>
            <c:idx val="1"/>
            <c:bubble3D val="0"/>
            <c:spPr>
              <a:solidFill>
                <a:srgbClr val="06AEC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DF0-4ABD-A491-95627D528C6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DF0-4ABD-A491-95627D528C61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DF0-4ABD-A491-95627D528C61}"/>
                </c:ext>
              </c:extLst>
            </c:dLbl>
            <c:dLbl>
              <c:idx val="1"/>
              <c:layout>
                <c:manualLayout>
                  <c:x val="5.8954860305994294E-3"/>
                  <c:y val="4.536057730085195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DF0-4ABD-A491-95627D528C61}"/>
                </c:ext>
              </c:extLst>
            </c:dLbl>
            <c:dLbl>
              <c:idx val="2"/>
              <c:layout>
                <c:manualLayout>
                  <c:x val="5.8954860305994294E-3"/>
                  <c:y val="-4.1580048856175827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DF0-4ABD-A491-95627D528C6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НЕ одобряют</c:v>
                </c:pt>
                <c:pt idx="1">
                  <c:v>Как одобряю, так и не одобряю</c:v>
                </c:pt>
                <c:pt idx="2">
                  <c:v>Одобряют</c:v>
                </c:pt>
              </c:strCache>
            </c:strRef>
          </c:cat>
          <c:val>
            <c:numRef>
              <c:f>Лист1!$B$2:$B$4</c:f>
              <c:numCache>
                <c:formatCode>###0%</c:formatCode>
                <c:ptCount val="3"/>
                <c:pt idx="0">
                  <c:v>0.42</c:v>
                </c:pt>
                <c:pt idx="1">
                  <c:v>0.31</c:v>
                </c:pt>
                <c:pt idx="2">
                  <c:v>0.21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DF0-4ABD-A491-95627D528C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57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253888246732086"/>
          <c:y val="6.1390861155141342E-2"/>
          <c:w val="0.58786041836723146"/>
          <c:h val="0.9386091388448586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rgbClr val="0C448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33A-4A4F-968F-99AD3BF61E4E}"/>
              </c:ext>
            </c:extLst>
          </c:dPt>
          <c:dPt>
            <c:idx val="1"/>
            <c:bubble3D val="0"/>
            <c:spPr>
              <a:solidFill>
                <a:srgbClr val="06AEC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33A-4A4F-968F-99AD3BF61E4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33A-4A4F-968F-99AD3BF61E4E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33A-4A4F-968F-99AD3BF61E4E}"/>
                </c:ext>
              </c:extLst>
            </c:dLbl>
            <c:dLbl>
              <c:idx val="1"/>
              <c:layout>
                <c:manualLayout>
                  <c:x val="-2.2124179700218075E-2"/>
                  <c:y val="0.164762933037978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33A-4A4F-968F-99AD3BF61E4E}"/>
                </c:ext>
              </c:extLst>
            </c:dLbl>
            <c:dLbl>
              <c:idx val="2"/>
              <c:layout>
                <c:manualLayout>
                  <c:x val="-6.2152256086395088E-2"/>
                  <c:y val="-8.43300212219486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33A-4A4F-968F-99AD3BF61E4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НЕ одобряют</c:v>
                </c:pt>
                <c:pt idx="1">
                  <c:v>Как одобряю, так и не одобряю</c:v>
                </c:pt>
                <c:pt idx="2">
                  <c:v>Одобряют</c:v>
                </c:pt>
              </c:strCache>
            </c:strRef>
          </c:cat>
          <c:val>
            <c:numRef>
              <c:f>Лист1!$B$2:$B$4</c:f>
              <c:numCache>
                <c:formatCode>###0%</c:formatCode>
                <c:ptCount val="3"/>
                <c:pt idx="0">
                  <c:v>0.50737100737100738</c:v>
                </c:pt>
                <c:pt idx="1">
                  <c:v>0.33292383292383293</c:v>
                </c:pt>
                <c:pt idx="2">
                  <c:v>0.15970515970515969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33A-4A4F-968F-99AD3BF61E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57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9456645500404621E-3"/>
          <c:y val="4.2887234044971793E-2"/>
          <c:w val="0.67832090626269159"/>
          <c:h val="0.9314676201296531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657-4EFA-8A84-18BA0C93A5CC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657-4EFA-8A84-18BA0C93A5CC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657-4EFA-8A84-18BA0C93A5C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Имел место незащищенный половой акт, во время которого не применя</c:v>
                </c:pt>
                <c:pt idx="1">
                  <c:v>Имел место дефект средств барьерной контрацепции (разрыв презерв</c:v>
                </c:pt>
                <c:pt idx="2">
                  <c:v>Не соблюдалась схема применения комбинированных оральных контр</c:v>
                </c:pt>
                <c:pt idx="3">
                  <c:v>Было неверно использовано средство контрацепции (смещение влага</c:v>
                </c:pt>
              </c:strCache>
            </c:strRef>
          </c:cat>
          <c:val>
            <c:numRef>
              <c:f>Лист1!$B$2:$B$5</c:f>
              <c:numCache>
                <c:formatCode>###0%</c:formatCode>
                <c:ptCount val="4"/>
                <c:pt idx="0">
                  <c:v>0.660377358490566</c:v>
                </c:pt>
                <c:pt idx="1">
                  <c:v>0.12578616352201258</c:v>
                </c:pt>
                <c:pt idx="2" formatCode="0%">
                  <c:v>4.40251572327044E-2</c:v>
                </c:pt>
                <c:pt idx="3">
                  <c:v>5.0314465408805041E-2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657-4EFA-8A84-18BA0C93A5C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8"/>
        <c:axId val="1005773232"/>
        <c:axId val="1005766704"/>
      </c:barChart>
      <c:catAx>
        <c:axId val="1005773232"/>
        <c:scaling>
          <c:orientation val="maxMin"/>
        </c:scaling>
        <c:delete val="1"/>
        <c:axPos val="r"/>
        <c:numFmt formatCode="General" sourceLinked="1"/>
        <c:majorTickMark val="none"/>
        <c:minorTickMark val="none"/>
        <c:tickLblPos val="nextTo"/>
        <c:crossAx val="1005766704"/>
        <c:crosses val="autoZero"/>
        <c:auto val="1"/>
        <c:lblAlgn val="ctr"/>
        <c:lblOffset val="100"/>
        <c:noMultiLvlLbl val="0"/>
      </c:catAx>
      <c:valAx>
        <c:axId val="1005766704"/>
        <c:scaling>
          <c:orientation val="maxMin"/>
        </c:scaling>
        <c:delete val="1"/>
        <c:axPos val="t"/>
        <c:numFmt formatCode="###0%" sourceLinked="1"/>
        <c:majorTickMark val="out"/>
        <c:minorTickMark val="none"/>
        <c:tickLblPos val="nextTo"/>
        <c:crossAx val="10057732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9456645500404621E-3"/>
          <c:y val="4.2887234044971793E-2"/>
          <c:w val="0.67832090626269159"/>
          <c:h val="0.9314676201296531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527-4CC3-95EA-A50D5D38705C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527-4CC3-95EA-A50D5D38705C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527-4CC3-95EA-A50D5D38705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1-2 раза</c:v>
                </c:pt>
                <c:pt idx="1">
                  <c:v>3-5 раз</c:v>
                </c:pt>
                <c:pt idx="2">
                  <c:v>6 раз и более</c:v>
                </c:pt>
              </c:strCache>
            </c:strRef>
          </c:cat>
          <c:val>
            <c:numRef>
              <c:f>Лист1!$B$2:$B$4</c:f>
              <c:numCache>
                <c:formatCode>###0%</c:formatCode>
                <c:ptCount val="3"/>
                <c:pt idx="0">
                  <c:v>0.64779874213836475</c:v>
                </c:pt>
                <c:pt idx="1">
                  <c:v>0.10062893081761008</c:v>
                </c:pt>
                <c:pt idx="2">
                  <c:v>2.5157232704402521E-2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527-4CC3-95EA-A50D5D38705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8"/>
        <c:axId val="1005773232"/>
        <c:axId val="1005766704"/>
      </c:barChart>
      <c:catAx>
        <c:axId val="1005773232"/>
        <c:scaling>
          <c:orientation val="maxMin"/>
        </c:scaling>
        <c:delete val="1"/>
        <c:axPos val="r"/>
        <c:numFmt formatCode="General" sourceLinked="1"/>
        <c:majorTickMark val="none"/>
        <c:minorTickMark val="none"/>
        <c:tickLblPos val="nextTo"/>
        <c:crossAx val="1005766704"/>
        <c:crosses val="autoZero"/>
        <c:auto val="1"/>
        <c:lblAlgn val="ctr"/>
        <c:lblOffset val="100"/>
        <c:noMultiLvlLbl val="0"/>
      </c:catAx>
      <c:valAx>
        <c:axId val="1005766704"/>
        <c:scaling>
          <c:orientation val="maxMin"/>
        </c:scaling>
        <c:delete val="1"/>
        <c:axPos val="t"/>
        <c:numFmt formatCode="###0%" sourceLinked="1"/>
        <c:majorTickMark val="out"/>
        <c:minorTickMark val="none"/>
        <c:tickLblPos val="nextTo"/>
        <c:crossAx val="10057732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1901770062048218"/>
          <c:y val="9.4857604158342365E-2"/>
          <c:w val="0.64677375417661365"/>
          <c:h val="0.8889815838003002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Я совершенно здорова</c:v>
                </c:pt>
              </c:strCache>
            </c:strRef>
          </c:tx>
          <c:spPr>
            <a:solidFill>
              <a:srgbClr val="0C4486"/>
            </a:solidFill>
            <a:ln w="19050">
              <a:solidFill>
                <a:schemeClr val="lt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0C4486"/>
              </a:solidFill>
              <a:ln w="19050">
                <a:solidFill>
                  <a:schemeClr val="lt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E454-4EDD-B165-73BCDA1B515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cat>
          <c:val>
            <c:numRef>
              <c:f>Лист1!$B$2</c:f>
              <c:numCache>
                <c:formatCode>###0%</c:formatCode>
                <c:ptCount val="1"/>
                <c:pt idx="0">
                  <c:v>0.15110565110565111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454-4EDD-B165-73BCDA1B515B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Я скорее здорова (нет полностью здоровых людей)</c:v>
                </c:pt>
              </c:strCache>
            </c:strRef>
          </c:tx>
          <c:spPr>
            <a:solidFill>
              <a:srgbClr val="095CAB"/>
            </a:solidFill>
            <a:ln w="19050">
              <a:solidFill>
                <a:schemeClr val="lt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095CAB"/>
              </a:solidFill>
              <a:ln w="19050">
                <a:solidFill>
                  <a:schemeClr val="lt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E454-4EDD-B165-73BCDA1B515B}"/>
              </c:ext>
            </c:extLst>
          </c:dPt>
          <c:dLbls>
            <c:dLbl>
              <c:idx val="0"/>
              <c:layout>
                <c:manualLayout>
                  <c:x val="-8.8213507565119794E-17"/>
                  <c:y val="-6.141057675520416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454-4EDD-B165-73BCDA1B515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cat>
          <c:val>
            <c:numRef>
              <c:f>Лист1!$B$3</c:f>
              <c:numCache>
                <c:formatCode>###0%</c:formatCode>
                <c:ptCount val="1"/>
                <c:pt idx="0">
                  <c:v>0.39434889434889436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454-4EDD-B165-73BCDA1B515B}"/>
            </c:ext>
          </c:extLst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У меня есть некоторые проблемы с женским здоровьем</c:v>
                </c:pt>
              </c:strCache>
            </c:strRef>
          </c:tx>
          <c:spPr>
            <a:solidFill>
              <a:srgbClr val="06AECF"/>
            </a:solidFill>
            <a:ln w="19050">
              <a:solidFill>
                <a:schemeClr val="lt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06AECF"/>
              </a:solidFill>
              <a:ln w="19050">
                <a:solidFill>
                  <a:schemeClr val="lt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E454-4EDD-B165-73BCDA1B515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cat>
          <c:val>
            <c:numRef>
              <c:f>Лист1!$B$4</c:f>
              <c:numCache>
                <c:formatCode>###0%</c:formatCode>
                <c:ptCount val="1"/>
                <c:pt idx="0">
                  <c:v>0.38943488943488946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454-4EDD-B165-73BCDA1B515B}"/>
            </c:ext>
          </c:extLst>
        </c:ser>
        <c:ser>
          <c:idx val="3"/>
          <c:order val="3"/>
          <c:tx>
            <c:strRef>
              <c:f>Лист1!$A$5</c:f>
              <c:strCache>
                <c:ptCount val="1"/>
                <c:pt idx="0">
                  <c:v>У меня есть серьезные проблемы с женским здоровьем</c:v>
                </c:pt>
              </c:strCache>
            </c:strRef>
          </c:tx>
          <c:spPr>
            <a:solidFill>
              <a:srgbClr val="05CFC6"/>
            </a:solidFill>
            <a:ln w="19050">
              <a:solidFill>
                <a:schemeClr val="lt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05CFC6"/>
              </a:solidFill>
              <a:ln w="19050">
                <a:solidFill>
                  <a:schemeClr val="lt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A-E454-4EDD-B165-73BCDA1B515B}"/>
              </c:ext>
            </c:extLst>
          </c:dPt>
          <c:dLbls>
            <c:dLbl>
              <c:idx val="0"/>
              <c:layout>
                <c:manualLayout>
                  <c:x val="6.2552118872516049E-2"/>
                  <c:y val="1.2725048852647653E-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E454-4EDD-B165-73BCDA1B515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cat>
          <c:val>
            <c:numRef>
              <c:f>Лист1!$B$5</c:f>
              <c:numCache>
                <c:formatCode>###0%</c:formatCode>
                <c:ptCount val="1"/>
                <c:pt idx="0">
                  <c:v>2.3341523341523337E-2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E454-4EDD-B165-73BCDA1B515B}"/>
            </c:ext>
          </c:extLst>
        </c:ser>
        <c:ser>
          <c:idx val="4"/>
          <c:order val="4"/>
          <c:tx>
            <c:strRef>
              <c:f>Лист1!$A$6</c:f>
              <c:strCache>
                <c:ptCount val="1"/>
                <c:pt idx="0">
                  <c:v>Затрудняюсь ответить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 w="19050">
              <a:solidFill>
                <a:schemeClr val="lt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E454-4EDD-B165-73BCDA1B515B}"/>
              </c:ext>
            </c:extLst>
          </c:dPt>
          <c:dLbls>
            <c:dLbl>
              <c:idx val="0"/>
              <c:layout>
                <c:manualLayout>
                  <c:x val="-4.8117014517320041E-3"/>
                  <c:y val="-2.613216032136347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E454-4EDD-B165-73BCDA1B515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cat>
          <c:val>
            <c:numRef>
              <c:f>Лист1!$B$6</c:f>
              <c:numCache>
                <c:formatCode>###0%</c:formatCode>
                <c:ptCount val="1"/>
                <c:pt idx="0">
                  <c:v>4.1769041769041768E-2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E454-4EDD-B165-73BCDA1B51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717334160"/>
        <c:axId val="1717334576"/>
      </c:barChart>
      <c:catAx>
        <c:axId val="1717334160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1717334576"/>
        <c:crosses val="autoZero"/>
        <c:auto val="1"/>
        <c:lblAlgn val="ctr"/>
        <c:lblOffset val="100"/>
        <c:noMultiLvlLbl val="0"/>
      </c:catAx>
      <c:valAx>
        <c:axId val="1717334576"/>
        <c:scaling>
          <c:orientation val="maxMin"/>
        </c:scaling>
        <c:delete val="1"/>
        <c:axPos val="l"/>
        <c:numFmt formatCode="0%" sourceLinked="1"/>
        <c:majorTickMark val="out"/>
        <c:minorTickMark val="none"/>
        <c:tickLblPos val="nextTo"/>
        <c:crossAx val="1717334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433671436697309E-2"/>
          <c:y val="0.10187679988822257"/>
          <c:w val="0.98956632856330273"/>
          <c:h val="0.8236905938138192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Всього</c:v>
                </c:pt>
              </c:strCache>
            </c:strRef>
          </c:tx>
          <c:spPr>
            <a:solidFill>
              <a:srgbClr val="0C4486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C448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081-4B55-B49F-0391F829B55C}"/>
              </c:ext>
            </c:extLst>
          </c:dPt>
          <c:dPt>
            <c:idx val="1"/>
            <c:invertIfNegative val="0"/>
            <c:bubble3D val="0"/>
            <c:spPr>
              <a:solidFill>
                <a:srgbClr val="0C448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081-4B55-B49F-0391F829B55C}"/>
              </c:ext>
            </c:extLst>
          </c:dPt>
          <c:dPt>
            <c:idx val="2"/>
            <c:invertIfNegative val="0"/>
            <c:bubble3D val="0"/>
            <c:spPr>
              <a:solidFill>
                <a:srgbClr val="0C448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081-4B55-B49F-0391F829B55C}"/>
              </c:ext>
            </c:extLst>
          </c:dPt>
          <c:dPt>
            <c:idx val="3"/>
            <c:invertIfNegative val="0"/>
            <c:bubble3D val="0"/>
            <c:spPr>
              <a:solidFill>
                <a:srgbClr val="0C448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081-4B55-B49F-0391F829B55C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8081-4B55-B49F-0391F829B55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Рекомендация врача</c:v>
                </c:pt>
                <c:pt idx="1">
                  <c:v>Эффективность контрацепции</c:v>
                </c:pt>
                <c:pt idx="2">
                  <c:v>Удобство использования</c:v>
                </c:pt>
                <c:pt idx="3">
                  <c:v>Цена и доступность</c:v>
                </c:pt>
                <c:pt idx="4">
                  <c:v>Трудно ответить/отказ</c:v>
                </c:pt>
              </c:strCache>
            </c:strRef>
          </c:cat>
          <c:val>
            <c:numRef>
              <c:f>Лист1!$B$2:$B$6</c:f>
              <c:numCache>
                <c:formatCode>###0%</c:formatCode>
                <c:ptCount val="5"/>
                <c:pt idx="0">
                  <c:v>0.42</c:v>
                </c:pt>
                <c:pt idx="1">
                  <c:v>0.34</c:v>
                </c:pt>
                <c:pt idx="2">
                  <c:v>0.33</c:v>
                </c:pt>
                <c:pt idx="3">
                  <c:v>0.32</c:v>
                </c:pt>
                <c:pt idx="4">
                  <c:v>0.21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081-4B55-B49F-0391F829B55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8"/>
        <c:overlap val="100"/>
        <c:axId val="1005773232"/>
        <c:axId val="1005766704"/>
      </c:barChart>
      <c:catAx>
        <c:axId val="100577323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005766704"/>
        <c:crosses val="autoZero"/>
        <c:auto val="1"/>
        <c:lblAlgn val="ctr"/>
        <c:lblOffset val="100"/>
        <c:noMultiLvlLbl val="0"/>
      </c:catAx>
      <c:valAx>
        <c:axId val="1005766704"/>
        <c:scaling>
          <c:orientation val="minMax"/>
        </c:scaling>
        <c:delete val="1"/>
        <c:axPos val="l"/>
        <c:numFmt formatCode="###0%" sourceLinked="1"/>
        <c:majorTickMark val="none"/>
        <c:minorTickMark val="none"/>
        <c:tickLblPos val="nextTo"/>
        <c:crossAx val="10057732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9835311162145543E-2"/>
          <c:y val="5.4559760128364103E-2"/>
          <c:w val="0.94218485899047011"/>
          <c:h val="0.91742790180045874"/>
        </c:manualLayout>
      </c:layout>
      <c:doughnut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East</c:v>
                </c:pt>
              </c:strCache>
            </c:strRef>
          </c:tx>
          <c:spPr>
            <a:solidFill>
              <a:schemeClr val="accent1"/>
            </a:solidFill>
            <a:ln w="12700">
              <a:noFill/>
              <a:prstDash val="solid"/>
            </a:ln>
          </c:spPr>
          <c:dPt>
            <c:idx val="0"/>
            <c:bubble3D val="0"/>
            <c:spPr>
              <a:noFill/>
              <a:ln w="12700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A78F-45EF-B36F-281A4E06DEFC}"/>
              </c:ext>
            </c:extLst>
          </c:dPt>
          <c:dPt>
            <c:idx val="1"/>
            <c:bubble3D val="0"/>
            <c:spPr>
              <a:solidFill>
                <a:srgbClr val="0C4486"/>
              </a:solidFill>
              <a:ln w="12700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A78F-45EF-B36F-281A4E06DEFC}"/>
              </c:ext>
            </c:extLst>
          </c:dPt>
          <c:dPt>
            <c:idx val="2"/>
            <c:bubble3D val="0"/>
            <c:spPr>
              <a:solidFill>
                <a:schemeClr val="bg1">
                  <a:lumMod val="85000"/>
                </a:schemeClr>
              </a:solidFill>
              <a:ln w="12700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A78F-45EF-B36F-281A4E06DEFC}"/>
              </c:ext>
            </c:extLst>
          </c:dPt>
          <c:cat>
            <c:strRef>
              <c:f>Sheet1!$B$1:$D$1</c:f>
              <c:strCache>
                <c:ptCount val="3"/>
                <c:pt idx="0">
                  <c:v>HIDDEN Bottom</c:v>
                </c:pt>
                <c:pt idx="1">
                  <c:v>Main Percentage</c:v>
                </c:pt>
                <c:pt idx="2">
                  <c:v>Remain</c:v>
                </c:pt>
              </c:strCache>
            </c:strRef>
          </c:cat>
          <c:val>
            <c:numRef>
              <c:f>Sheet1!$B$2:$D$2</c:f>
              <c:numCache>
                <c:formatCode>###0.0%</c:formatCode>
                <c:ptCount val="3"/>
                <c:pt idx="0" formatCode="0%">
                  <c:v>1</c:v>
                </c:pt>
                <c:pt idx="1">
                  <c:v>0.27</c:v>
                </c:pt>
                <c:pt idx="2" formatCode="0%">
                  <c:v>0.73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78F-45EF-B36F-281A4E06DE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90"/>
        <c:holeSize val="64"/>
      </c:doughnutChart>
      <c:spPr>
        <a:noFill/>
        <a:ln w="12700">
          <a:noFill/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550" b="1" i="0" u="none" strike="noStrike" baseline="0">
          <a:solidFill>
            <a:schemeClr val="tx1"/>
          </a:solidFill>
          <a:latin typeface="AvantGarde MdCn BT" panose="020B0506020202020204" pitchFamily="34" charset="0"/>
          <a:ea typeface="Calibri"/>
          <a:cs typeface="Calibri"/>
        </a:defRPr>
      </a:pPr>
      <a:endParaRPr lang="ru-RU"/>
    </a:p>
  </c:txPr>
  <c:externalData r:id="rId1">
    <c:autoUpdate val="0"/>
  </c:externalData>
  <c:userShapes r:id="rId2"/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9456645500404621E-3"/>
          <c:y val="4.2887234044971793E-2"/>
          <c:w val="0.67832090626269159"/>
          <c:h val="0.9314676201296531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0C4486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C448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FF3-4DE0-97CA-CD024A2A2EA7}"/>
              </c:ext>
            </c:extLst>
          </c:dPt>
          <c:dPt>
            <c:idx val="1"/>
            <c:invertIfNegative val="0"/>
            <c:bubble3D val="0"/>
            <c:spPr>
              <a:solidFill>
                <a:srgbClr val="0C448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FF3-4DE0-97CA-CD024A2A2EA7}"/>
              </c:ext>
            </c:extLst>
          </c:dPt>
          <c:dPt>
            <c:idx val="2"/>
            <c:invertIfNegative val="0"/>
            <c:bubble3D val="0"/>
            <c:spPr>
              <a:solidFill>
                <a:srgbClr val="0C448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FF3-4DE0-97CA-CD024A2A2EA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Использую в данный момент</c:v>
                </c:pt>
                <c:pt idx="1">
                  <c:v>Использовала ранее, но больше не использую</c:v>
                </c:pt>
                <c:pt idx="2">
                  <c:v>Не использовала, но рассматриваю как вариант контрацепции в буду</c:v>
                </c:pt>
                <c:pt idx="3">
                  <c:v>Не использовала, и не рассматриваю как вариант контрацепции</c:v>
                </c:pt>
              </c:strCache>
            </c:strRef>
          </c:cat>
          <c:val>
            <c:numRef>
              <c:f>Лист1!$B$2:$B$5</c:f>
              <c:numCache>
                <c:formatCode>###0%</c:formatCode>
                <c:ptCount val="4"/>
                <c:pt idx="0">
                  <c:v>1.2195121951219513E-2</c:v>
                </c:pt>
                <c:pt idx="1">
                  <c:v>1.2195121951219513E-2</c:v>
                </c:pt>
                <c:pt idx="2">
                  <c:v>0.24390243902439024</c:v>
                </c:pt>
                <c:pt idx="3">
                  <c:v>0.68292682926829273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FF3-4DE0-97CA-CD024A2A2EA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8"/>
        <c:axId val="1005773232"/>
        <c:axId val="1005766704"/>
      </c:barChart>
      <c:catAx>
        <c:axId val="1005773232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1005766704"/>
        <c:crosses val="autoZero"/>
        <c:auto val="1"/>
        <c:lblAlgn val="ctr"/>
        <c:lblOffset val="100"/>
        <c:noMultiLvlLbl val="0"/>
      </c:catAx>
      <c:valAx>
        <c:axId val="1005766704"/>
        <c:scaling>
          <c:orientation val="minMax"/>
        </c:scaling>
        <c:delete val="1"/>
        <c:axPos val="t"/>
        <c:numFmt formatCode="###0%" sourceLinked="1"/>
        <c:majorTickMark val="none"/>
        <c:minorTickMark val="none"/>
        <c:tickLblPos val="nextTo"/>
        <c:crossAx val="10057732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9456645500404621E-3"/>
          <c:y val="4.2887234044971793E-2"/>
          <c:w val="0.67832090626269159"/>
          <c:h val="0.9314676201296531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0C4486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C448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B81-4B38-809E-EAB55071BBA8}"/>
              </c:ext>
            </c:extLst>
          </c:dPt>
          <c:dPt>
            <c:idx val="1"/>
            <c:invertIfNegative val="0"/>
            <c:bubble3D val="0"/>
            <c:spPr>
              <a:solidFill>
                <a:srgbClr val="0C448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B81-4B38-809E-EAB55071BBA8}"/>
              </c:ext>
            </c:extLst>
          </c:dPt>
          <c:dPt>
            <c:idx val="2"/>
            <c:invertIfNegative val="0"/>
            <c:bubble3D val="0"/>
            <c:spPr>
              <a:solidFill>
                <a:srgbClr val="0C448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B81-4B38-809E-EAB55071BBA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Не требуется ежедневного применения (например, как принятие табл</c:v>
                </c:pt>
                <c:pt idx="1">
                  <c:v>Удобство и простота использования</c:v>
                </c:pt>
                <c:pt idx="2">
                  <c:v>Меньшая вероятность пропуска дозы или ошибки в использовании</c:v>
                </c:pt>
                <c:pt idx="3">
                  <c:v>Отсутствие необходимости внутриматочного вмешательства или хир</c:v>
                </c:pt>
                <c:pt idx="4">
                  <c:v>Отсутствие влияния на ЖКТ</c:v>
                </c:pt>
                <c:pt idx="5">
                  <c:v>Более стабильные гормональные уровни в организме</c:v>
                </c:pt>
                <c:pt idx="6">
                  <c:v>Возможность скрытного использования (нет необходимости предупре</c:v>
                </c:pt>
                <c:pt idx="7">
                  <c:v>Возможность контролировать менструальный цикл и снижать неприят</c:v>
                </c:pt>
              </c:strCache>
            </c:strRef>
          </c:cat>
          <c:val>
            <c:numRef>
              <c:f>Лист1!$B$2:$B$9</c:f>
              <c:numCache>
                <c:formatCode>###0%</c:formatCode>
                <c:ptCount val="8"/>
                <c:pt idx="0">
                  <c:v>0.5</c:v>
                </c:pt>
                <c:pt idx="1">
                  <c:v>0.3902439024390244</c:v>
                </c:pt>
                <c:pt idx="2">
                  <c:v>0.3902439024390244</c:v>
                </c:pt>
                <c:pt idx="3">
                  <c:v>0.37804878048780488</c:v>
                </c:pt>
                <c:pt idx="4" formatCode="0%">
                  <c:v>0.18292682926829268</c:v>
                </c:pt>
                <c:pt idx="5" formatCode="0%">
                  <c:v>0.17073170731707318</c:v>
                </c:pt>
                <c:pt idx="6" formatCode="0%">
                  <c:v>0.17073170731707318</c:v>
                </c:pt>
                <c:pt idx="7" formatCode="0%">
                  <c:v>0.14634146341463414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B81-4B38-809E-EAB55071BBA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8"/>
        <c:axId val="1005773232"/>
        <c:axId val="1005766704"/>
      </c:barChart>
      <c:catAx>
        <c:axId val="1005773232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1005766704"/>
        <c:crosses val="autoZero"/>
        <c:auto val="1"/>
        <c:lblAlgn val="ctr"/>
        <c:lblOffset val="100"/>
        <c:noMultiLvlLbl val="0"/>
      </c:catAx>
      <c:valAx>
        <c:axId val="1005766704"/>
        <c:scaling>
          <c:orientation val="minMax"/>
        </c:scaling>
        <c:delete val="1"/>
        <c:axPos val="t"/>
        <c:numFmt formatCode="###0%" sourceLinked="1"/>
        <c:majorTickMark val="none"/>
        <c:minorTickMark val="none"/>
        <c:tickLblPos val="nextTo"/>
        <c:crossAx val="10057732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9456645500404621E-3"/>
          <c:y val="4.2887234044971793E-2"/>
          <c:w val="0.67832090626269159"/>
          <c:h val="0.9314676201296531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0C4486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C448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87B-4B48-BD41-4C09CC3AB9BD}"/>
              </c:ext>
            </c:extLst>
          </c:dPt>
          <c:dPt>
            <c:idx val="1"/>
            <c:invertIfNegative val="0"/>
            <c:bubble3D val="0"/>
            <c:spPr>
              <a:solidFill>
                <a:srgbClr val="0C448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87B-4B48-BD41-4C09CC3AB9BD}"/>
              </c:ext>
            </c:extLst>
          </c:dPt>
          <c:dPt>
            <c:idx val="2"/>
            <c:invertIfNegative val="0"/>
            <c:bubble3D val="0"/>
            <c:spPr>
              <a:solidFill>
                <a:srgbClr val="0C448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87B-4B48-BD41-4C09CC3AB9B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Высокая стоимость трансдермальной контрацепции по сравнению с д</c:v>
                </c:pt>
                <c:pt idx="1">
                  <c:v>Неприятные побочные эффекты, такие как раздражение или аллергиче</c:v>
                </c:pt>
                <c:pt idx="2">
                  <c:v>Трудности с правильным нанесением пластыря и его сохранением на</c:v>
                </c:pt>
                <c:pt idx="3">
                  <c:v>Неудобство в связи с необходимостью менять пластырь каждую недел</c:v>
                </c:pt>
                <c:pt idx="4">
                  <c:v>Недостаточная эффективность в предотвращении беременности</c:v>
                </c:pt>
                <c:pt idx="5">
                  <c:v>Нет недостатков, я полностью довольна использованием трансдерма</c:v>
                </c:pt>
              </c:strCache>
            </c:strRef>
          </c:cat>
          <c:val>
            <c:numRef>
              <c:f>Лист1!$B$2:$B$7</c:f>
              <c:numCache>
                <c:formatCode>###0%</c:formatCode>
                <c:ptCount val="6"/>
                <c:pt idx="0">
                  <c:v>0.37804878048780488</c:v>
                </c:pt>
                <c:pt idx="1">
                  <c:v>0.1951219512195122</c:v>
                </c:pt>
                <c:pt idx="2">
                  <c:v>0.18292682926829268</c:v>
                </c:pt>
                <c:pt idx="3">
                  <c:v>0.12195121951219512</c:v>
                </c:pt>
                <c:pt idx="4">
                  <c:v>0.10975609756097562</c:v>
                </c:pt>
                <c:pt idx="5">
                  <c:v>6.097560975609756E-2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87B-4B48-BD41-4C09CC3AB9B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8"/>
        <c:axId val="1005773232"/>
        <c:axId val="1005766704"/>
      </c:barChart>
      <c:catAx>
        <c:axId val="1005773232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1005766704"/>
        <c:crosses val="autoZero"/>
        <c:auto val="1"/>
        <c:lblAlgn val="ctr"/>
        <c:lblOffset val="100"/>
        <c:noMultiLvlLbl val="0"/>
      </c:catAx>
      <c:valAx>
        <c:axId val="1005766704"/>
        <c:scaling>
          <c:orientation val="minMax"/>
        </c:scaling>
        <c:delete val="1"/>
        <c:axPos val="t"/>
        <c:numFmt formatCode="###0%" sourceLinked="1"/>
        <c:majorTickMark val="none"/>
        <c:minorTickMark val="none"/>
        <c:tickLblPos val="nextTo"/>
        <c:crossAx val="10057732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253888246732086"/>
          <c:y val="6.1390861155141342E-2"/>
          <c:w val="0.58786041836723146"/>
          <c:h val="0.9386091388448586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rgbClr val="0C448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011-4010-9C75-5CE3E61E0A7F}"/>
              </c:ext>
            </c:extLst>
          </c:dPt>
          <c:dPt>
            <c:idx val="1"/>
            <c:bubble3D val="0"/>
            <c:spPr>
              <a:solidFill>
                <a:srgbClr val="D9D9D9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011-4010-9C75-5CE3E61E0A7F}"/>
              </c:ext>
            </c:extLst>
          </c:dPt>
          <c:cat>
            <c:numRef>
              <c:f>Лист1!$A$2:$A$3</c:f>
              <c:numCache>
                <c:formatCode>General</c:formatCode>
                <c:ptCount val="2"/>
                <c:pt idx="0">
                  <c:v>1</c:v>
                </c:pt>
                <c:pt idx="1">
                  <c:v>2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10</c:v>
                </c:pt>
                <c:pt idx="1">
                  <c:v>84.5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011-4010-9C75-5CE3E61E0A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51"/>
        <c:holeSize val="78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9456645500404621E-3"/>
          <c:y val="4.2887234044971793E-2"/>
          <c:w val="0.67832090626269159"/>
          <c:h val="0.9314676201296531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0C4486"/>
            </a:solidFill>
          </c:spPr>
          <c:dPt>
            <c:idx val="0"/>
            <c:bubble3D val="0"/>
            <c:spPr>
              <a:solidFill>
                <a:srgbClr val="05CFC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BA6-4857-AB6E-09A5B7C9B896}"/>
              </c:ext>
            </c:extLst>
          </c:dPt>
          <c:dPt>
            <c:idx val="1"/>
            <c:bubble3D val="0"/>
            <c:spPr>
              <a:solidFill>
                <a:srgbClr val="0C448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BA6-4857-AB6E-09A5B7C9B896}"/>
              </c:ext>
            </c:extLst>
          </c:dPt>
          <c:dPt>
            <c:idx val="2"/>
            <c:bubble3D val="0"/>
            <c:explosion val="29"/>
            <c:spPr>
              <a:solidFill>
                <a:srgbClr val="0099C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BA6-4857-AB6E-09A5B7C9B896}"/>
              </c:ext>
            </c:extLst>
          </c:dPt>
          <c:dPt>
            <c:idx val="3"/>
            <c:bubble3D val="0"/>
            <c:spPr>
              <a:solidFill>
                <a:srgbClr val="A6A6A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2AC2-4041-9EB2-E97CAA807EA4}"/>
              </c:ext>
            </c:extLst>
          </c:dPt>
          <c:dLbls>
            <c:dLbl>
              <c:idx val="0"/>
              <c:layout>
                <c:manualLayout>
                  <c:x val="-0.17628373842530928"/>
                  <c:y val="-5.47193014471868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BA6-4857-AB6E-09A5B7C9B896}"/>
                </c:ext>
              </c:extLst>
            </c:dLbl>
            <c:dLbl>
              <c:idx val="1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7BA6-4857-AB6E-09A5B7C9B896}"/>
                </c:ext>
              </c:extLst>
            </c:dLbl>
            <c:dLbl>
              <c:idx val="2"/>
              <c:layout>
                <c:manualLayout>
                  <c:x val="5.1462486813643488E-2"/>
                  <c:y val="3.9382645673458908E-2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BA6-4857-AB6E-09A5B7C9B896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Не слышала никогда</c:v>
                </c:pt>
                <c:pt idx="1">
                  <c:v>Слышала, но не знает, чем отличается</c:v>
                </c:pt>
                <c:pt idx="2">
                  <c:v>Слышала и принимала</c:v>
                </c:pt>
                <c:pt idx="3">
                  <c:v>Затрудняются ответить</c:v>
                </c:pt>
              </c:strCache>
            </c:strRef>
          </c:cat>
          <c:val>
            <c:numRef>
              <c:f>Лист1!$B$2:$B$5</c:f>
              <c:numCache>
                <c:formatCode>###0.0%</c:formatCode>
                <c:ptCount val="4"/>
                <c:pt idx="0">
                  <c:v>0.52876376988984086</c:v>
                </c:pt>
                <c:pt idx="1">
                  <c:v>0.31701346389228885</c:v>
                </c:pt>
                <c:pt idx="2">
                  <c:v>5.7527539779681759E-2</c:v>
                </c:pt>
                <c:pt idx="3" formatCode="0%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7BA6-4857-AB6E-09A5B7C9B8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9456645500404621E-3"/>
          <c:y val="4.2887234044971793E-2"/>
          <c:w val="0.67832090626269159"/>
          <c:h val="0.9314676201296531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0C4486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6AEC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FF3-4DE0-97CA-CD024A2A2EA7}"/>
              </c:ext>
            </c:extLst>
          </c:dPt>
          <c:dPt>
            <c:idx val="1"/>
            <c:invertIfNegative val="0"/>
            <c:bubble3D val="0"/>
            <c:spPr>
              <a:solidFill>
                <a:srgbClr val="0C448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FF3-4DE0-97CA-CD024A2A2EA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Не было трудностей</c:v>
                </c:pt>
                <c:pt idx="1">
                  <c:v>Побочные эффекты (например, изменения в менструальном цикле)</c:v>
                </c:pt>
                <c:pt idx="2">
                  <c:v>Отсутствие эффективности контрацепции,  прерванный половой акт</c:v>
                </c:pt>
                <c:pt idx="3">
                  <c:v>Отсутствие эффективности контрацепции, основанной на исключител</c:v>
                </c:pt>
                <c:pt idx="4">
                  <c:v>Неправильное применение контрацепции</c:v>
                </c:pt>
              </c:strCache>
            </c:strRef>
          </c:cat>
          <c:val>
            <c:numRef>
              <c:f>Лист1!$B$2:$B$6</c:f>
              <c:numCache>
                <c:formatCode>###0%</c:formatCode>
                <c:ptCount val="5"/>
                <c:pt idx="0">
                  <c:v>0.39047619047619053</c:v>
                </c:pt>
                <c:pt idx="1">
                  <c:v>0.16190476190476188</c:v>
                </c:pt>
                <c:pt idx="2">
                  <c:v>0.10476190476190476</c:v>
                </c:pt>
                <c:pt idx="3">
                  <c:v>5.7142857142857141E-2</c:v>
                </c:pt>
                <c:pt idx="4">
                  <c:v>1.9047619047619049E-2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FF3-4DE0-97CA-CD024A2A2EA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8"/>
        <c:axId val="1005773232"/>
        <c:axId val="1005766704"/>
      </c:barChart>
      <c:catAx>
        <c:axId val="1005773232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1005766704"/>
        <c:crosses val="autoZero"/>
        <c:auto val="1"/>
        <c:lblAlgn val="ctr"/>
        <c:lblOffset val="100"/>
        <c:noMultiLvlLbl val="0"/>
      </c:catAx>
      <c:valAx>
        <c:axId val="1005766704"/>
        <c:scaling>
          <c:orientation val="minMax"/>
        </c:scaling>
        <c:delete val="1"/>
        <c:axPos val="t"/>
        <c:numFmt formatCode="###0%" sourceLinked="1"/>
        <c:majorTickMark val="none"/>
        <c:minorTickMark val="none"/>
        <c:tickLblPos val="nextTo"/>
        <c:crossAx val="10057732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788590327925481E-2"/>
          <c:y val="2.7712905212590171E-2"/>
          <c:w val="0.88701797655711512"/>
          <c:h val="0.9722870947874097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rgbClr val="0A4591"/>
            </a:solidFill>
            <a:ln w="12700">
              <a:solidFill>
                <a:schemeClr val="bg1"/>
              </a:solidFill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8238-45EF-898A-3E79207C0204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8238-45EF-898A-3E79207C0204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8238-45EF-898A-3E79207C0204}"/>
              </c:ext>
            </c:extLst>
          </c:dPt>
          <c:dLbls>
            <c:dLbl>
              <c:idx val="0"/>
              <c:layout>
                <c:manualLayout>
                  <c:x val="-7.1888206044149099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238-45EF-898A-3E79207C020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solidFill>
                      <a:schemeClr val="tx1"/>
                    </a:solidFill>
                    <a:latin typeface="+mn-lt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Tabelle1!$A$2:$A$4</c:f>
              <c:strCache>
                <c:ptCount val="3"/>
                <c:pt idx="0">
                  <c:v>18-29</c:v>
                </c:pt>
                <c:pt idx="1">
                  <c:v>30-39</c:v>
                </c:pt>
                <c:pt idx="2">
                  <c:v>40-49</c:v>
                </c:pt>
              </c:strCache>
            </c:strRef>
          </c:cat>
          <c:val>
            <c:numRef>
              <c:f>Tabelle1!$B$2:$B$4</c:f>
              <c:numCache>
                <c:formatCode>###0%</c:formatCode>
                <c:ptCount val="3"/>
                <c:pt idx="0">
                  <c:v>0.22600000000000001</c:v>
                </c:pt>
                <c:pt idx="1">
                  <c:v>0.23599999999999999</c:v>
                </c:pt>
                <c:pt idx="2">
                  <c:v>6.3E-2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238-45EF-898A-3E79207C02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7"/>
        <c:axId val="311563584"/>
        <c:axId val="311566328"/>
      </c:barChart>
      <c:catAx>
        <c:axId val="3115635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+mn-lt"/>
              </a:defRPr>
            </a:pPr>
            <a:endParaRPr lang="ru-RU"/>
          </a:p>
        </c:txPr>
        <c:crossAx val="311566328"/>
        <c:crosses val="autoZero"/>
        <c:auto val="1"/>
        <c:lblAlgn val="ctr"/>
        <c:lblOffset val="100"/>
        <c:noMultiLvlLbl val="0"/>
      </c:catAx>
      <c:valAx>
        <c:axId val="311566328"/>
        <c:scaling>
          <c:orientation val="minMax"/>
          <c:max val="0.70000000000000007"/>
          <c:min val="0"/>
        </c:scaling>
        <c:delete val="1"/>
        <c:axPos val="l"/>
        <c:numFmt formatCode="###0%" sourceLinked="1"/>
        <c:majorTickMark val="out"/>
        <c:minorTickMark val="none"/>
        <c:tickLblPos val="nextTo"/>
        <c:crossAx val="311563584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300" baseline="0">
          <a:latin typeface="Arial" pitchFamily="34" charset="0"/>
        </a:defRPr>
      </a:pPr>
      <a:endParaRPr lang="ru-RU"/>
    </a:p>
  </c:tx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253888246732086"/>
          <c:y val="6.1390861155141342E-2"/>
          <c:w val="0.58786041836723146"/>
          <c:h val="0.9386091388448586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rgbClr val="0C448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CE6-428E-9C91-AC353062D48E}"/>
              </c:ext>
            </c:extLst>
          </c:dPt>
          <c:dPt>
            <c:idx val="1"/>
            <c:bubble3D val="0"/>
            <c:spPr>
              <a:solidFill>
                <a:srgbClr val="D9D9D9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CE6-428E-9C91-AC353062D48E}"/>
              </c:ext>
            </c:extLst>
          </c:dPt>
          <c:cat>
            <c:numRef>
              <c:f>Лист1!$A$2:$A$3</c:f>
              <c:numCache>
                <c:formatCode>General</c:formatCode>
                <c:ptCount val="2"/>
                <c:pt idx="0">
                  <c:v>1</c:v>
                </c:pt>
                <c:pt idx="1">
                  <c:v>2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70.5</c:v>
                </c:pt>
                <c:pt idx="1">
                  <c:v>29.5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CE6-428E-9C91-AC353062D4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51"/>
        <c:holeSize val="78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253888246732086"/>
          <c:y val="6.1390861155141342E-2"/>
          <c:w val="0.58786041836723146"/>
          <c:h val="0.9386091388448586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rgbClr val="0C448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940-47F6-AA8C-793F2FC2E838}"/>
              </c:ext>
            </c:extLst>
          </c:dPt>
          <c:dPt>
            <c:idx val="1"/>
            <c:bubble3D val="0"/>
            <c:spPr>
              <a:solidFill>
                <a:srgbClr val="06AEC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940-47F6-AA8C-793F2FC2E83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940-47F6-AA8C-793F2FC2E838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940-47F6-AA8C-793F2FC2E838}"/>
                </c:ext>
              </c:extLst>
            </c:dLbl>
            <c:dLbl>
              <c:idx val="1"/>
              <c:layout>
                <c:manualLayout>
                  <c:x val="5.8954860305994294E-3"/>
                  <c:y val="4.536057730085195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940-47F6-AA8C-793F2FC2E838}"/>
                </c:ext>
              </c:extLst>
            </c:dLbl>
            <c:dLbl>
              <c:idx val="2"/>
              <c:layout>
                <c:manualLayout>
                  <c:x val="5.8954860305994294E-3"/>
                  <c:y val="-4.1580048856175827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940-47F6-AA8C-793F2FC2E83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Занимаются самолечением</c:v>
                </c:pt>
                <c:pt idx="1">
                  <c:v>Никогда не принимаю никакие препараты без назначения врача</c:v>
                </c:pt>
                <c:pt idx="2">
                  <c:v>Затрудняюсь ответить</c:v>
                </c:pt>
              </c:strCache>
            </c:strRef>
          </c:cat>
          <c:val>
            <c:numRef>
              <c:f>Лист1!$B$2:$B$4</c:f>
              <c:numCache>
                <c:formatCode>###0%</c:formatCode>
                <c:ptCount val="3"/>
                <c:pt idx="0">
                  <c:v>0.72</c:v>
                </c:pt>
                <c:pt idx="1">
                  <c:v>0.25552825552825553</c:v>
                </c:pt>
                <c:pt idx="2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940-47F6-AA8C-793F2FC2E8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99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9456645500404621E-3"/>
          <c:y val="4.2887234044971793E-2"/>
          <c:w val="0.67832090626269159"/>
          <c:h val="0.9314676201296531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0C4486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C448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C1D-4321-B075-AE1E4C6CA38D}"/>
              </c:ext>
            </c:extLst>
          </c:dPt>
          <c:dPt>
            <c:idx val="1"/>
            <c:invertIfNegative val="0"/>
            <c:bubble3D val="0"/>
            <c:spPr>
              <a:solidFill>
                <a:srgbClr val="0C448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C1D-4321-B075-AE1E4C6CA38D}"/>
              </c:ext>
            </c:extLst>
          </c:dPt>
          <c:dPt>
            <c:idx val="2"/>
            <c:invertIfNegative val="0"/>
            <c:bubble3D val="0"/>
            <c:spPr>
              <a:solidFill>
                <a:srgbClr val="0C448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C1D-4321-B075-AE1E4C6CA38D}"/>
              </c:ext>
            </c:extLst>
          </c:dPt>
          <c:dPt>
            <c:idx val="3"/>
            <c:invertIfNegative val="0"/>
            <c:bubble3D val="0"/>
            <c:spPr>
              <a:solidFill>
                <a:srgbClr val="0C448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C1D-4321-B075-AE1E4C6CA38D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DC1D-4321-B075-AE1E4C6CA38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5"/>
                <c:pt idx="0">
                  <c:v>Безопасность для ребенка</c:v>
                </c:pt>
                <c:pt idx="1">
                  <c:v>Эффективность в предотвращении беременности</c:v>
                </c:pt>
                <c:pt idx="2">
                  <c:v>Отсутствие побочных эффектов для мамы</c:v>
                </c:pt>
                <c:pt idx="3">
                  <c:v>Удобство использования</c:v>
                </c:pt>
                <c:pt idx="4">
                  <c:v>Трудно ответить/отказ</c:v>
                </c:pt>
              </c:strCache>
            </c:strRef>
          </c:cat>
          <c:val>
            <c:numRef>
              <c:f>Лист1!$B$2:$B$6</c:f>
              <c:numCache>
                <c:formatCode>###0%</c:formatCode>
                <c:ptCount val="5"/>
                <c:pt idx="0">
                  <c:v>0.70476190476190481</c:v>
                </c:pt>
                <c:pt idx="1">
                  <c:v>0.48571428571428571</c:v>
                </c:pt>
                <c:pt idx="2">
                  <c:v>0.4</c:v>
                </c:pt>
                <c:pt idx="3">
                  <c:v>0.25714285714285712</c:v>
                </c:pt>
                <c:pt idx="4">
                  <c:v>9.5238095238095233E-2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DC1D-4321-B075-AE1E4C6CA38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8"/>
        <c:axId val="1005773232"/>
        <c:axId val="1005766704"/>
      </c:barChart>
      <c:catAx>
        <c:axId val="1005773232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1005766704"/>
        <c:crosses val="autoZero"/>
        <c:auto val="1"/>
        <c:lblAlgn val="ctr"/>
        <c:lblOffset val="100"/>
        <c:noMultiLvlLbl val="0"/>
      </c:catAx>
      <c:valAx>
        <c:axId val="1005766704"/>
        <c:scaling>
          <c:orientation val="minMax"/>
        </c:scaling>
        <c:delete val="1"/>
        <c:axPos val="t"/>
        <c:numFmt formatCode="###0%" sourceLinked="1"/>
        <c:majorTickMark val="none"/>
        <c:minorTickMark val="none"/>
        <c:tickLblPos val="nextTo"/>
        <c:crossAx val="10057732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433697628635195E-2"/>
          <c:y val="0.1250120687362348"/>
          <c:w val="0.98956632856330273"/>
          <c:h val="0.823690593813819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Всього</c:v>
                </c:pt>
              </c:strCache>
            </c:strRef>
          </c:tx>
          <c:spPr>
            <a:solidFill>
              <a:srgbClr val="05CFC6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5CFC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1C6-46B0-85F4-4566A2227017}"/>
              </c:ext>
            </c:extLst>
          </c:dPt>
          <c:dPt>
            <c:idx val="1"/>
            <c:invertIfNegative val="0"/>
            <c:bubble3D val="0"/>
            <c:spPr>
              <a:solidFill>
                <a:srgbClr val="06AEC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1C6-46B0-85F4-4566A2227017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1C6-46B0-85F4-4566A222701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Да, с врачом-гинекологом</c:v>
                </c:pt>
                <c:pt idx="1">
                  <c:v>Нет, не обсуждала</c:v>
                </c:pt>
                <c:pt idx="2">
                  <c:v>Планирую обсудить в будущем</c:v>
                </c:pt>
              </c:strCache>
            </c:strRef>
          </c:cat>
          <c:val>
            <c:numRef>
              <c:f>Лист1!$B$2:$B$4</c:f>
              <c:numCache>
                <c:formatCode>###0%</c:formatCode>
                <c:ptCount val="3"/>
                <c:pt idx="0">
                  <c:v>0.49523809523809526</c:v>
                </c:pt>
                <c:pt idx="1">
                  <c:v>0.35238095238095241</c:v>
                </c:pt>
                <c:pt idx="2">
                  <c:v>0.14285714285714285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1C6-46B0-85F4-4566A222701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8"/>
        <c:axId val="1005773232"/>
        <c:axId val="1005766704"/>
      </c:barChart>
      <c:catAx>
        <c:axId val="100577323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005766704"/>
        <c:crosses val="autoZero"/>
        <c:auto val="1"/>
        <c:lblAlgn val="ctr"/>
        <c:lblOffset val="100"/>
        <c:noMultiLvlLbl val="0"/>
      </c:catAx>
      <c:valAx>
        <c:axId val="1005766704"/>
        <c:scaling>
          <c:orientation val="minMax"/>
        </c:scaling>
        <c:delete val="1"/>
        <c:axPos val="l"/>
        <c:numFmt formatCode="###0%" sourceLinked="1"/>
        <c:majorTickMark val="none"/>
        <c:minorTickMark val="none"/>
        <c:tickLblPos val="nextTo"/>
        <c:crossAx val="10057732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9456645500404621E-3"/>
          <c:y val="4.2887234044971793E-2"/>
          <c:w val="0.67832090626269159"/>
          <c:h val="0.93146762012965312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0099CC"/>
            </a:solidFill>
          </c:spPr>
          <c:dPt>
            <c:idx val="0"/>
            <c:bubble3D val="0"/>
            <c:spPr>
              <a:solidFill>
                <a:srgbClr val="05CFC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A69-40C2-9870-3F8EF1DC555A}"/>
              </c:ext>
            </c:extLst>
          </c:dPt>
          <c:dPt>
            <c:idx val="1"/>
            <c:bubble3D val="0"/>
            <c:spPr>
              <a:solidFill>
                <a:srgbClr val="0C448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A69-40C2-9870-3F8EF1DC555A}"/>
              </c:ext>
            </c:extLst>
          </c:dPt>
          <c:dPt>
            <c:idx val="2"/>
            <c:bubble3D val="0"/>
            <c:explosion val="13"/>
            <c:spPr>
              <a:solidFill>
                <a:srgbClr val="0099C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A69-40C2-9870-3F8EF1DC555A}"/>
              </c:ext>
            </c:extLst>
          </c:dPt>
          <c:dPt>
            <c:idx val="3"/>
            <c:bubble3D val="0"/>
            <c:spPr>
              <a:solidFill>
                <a:srgbClr val="A6A6A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F98A-4F9E-A8B7-7C70056977CF}"/>
              </c:ext>
            </c:extLst>
          </c:dPt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BA69-40C2-9870-3F8EF1DC555A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BA69-40C2-9870-3F8EF1DC555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Не слышала никогда</c:v>
                </c:pt>
                <c:pt idx="1">
                  <c:v>Слышала, но не знает, чем отличается</c:v>
                </c:pt>
                <c:pt idx="2">
                  <c:v>Слышала и принимала</c:v>
                </c:pt>
                <c:pt idx="3">
                  <c:v>Затрудняются ответить</c:v>
                </c:pt>
              </c:strCache>
            </c:strRef>
          </c:cat>
          <c:val>
            <c:numRef>
              <c:f>Лист1!$B$2:$B$5</c:f>
              <c:numCache>
                <c:formatCode>###0%</c:formatCode>
                <c:ptCount val="4"/>
                <c:pt idx="0">
                  <c:v>0.48599999999999999</c:v>
                </c:pt>
                <c:pt idx="1">
                  <c:v>0.314</c:v>
                </c:pt>
                <c:pt idx="2">
                  <c:v>0.105</c:v>
                </c:pt>
                <c:pt idx="3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A69-40C2-9870-3F8EF1DC55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7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rgbClr val="0C448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C5B-4BF2-9872-C7D21321C357}"/>
              </c:ext>
            </c:extLst>
          </c:dPt>
          <c:dPt>
            <c:idx val="1"/>
            <c:bubble3D val="0"/>
            <c:spPr>
              <a:solidFill>
                <a:srgbClr val="D9D9D9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C5B-4BF2-9872-C7D21321C357}"/>
              </c:ext>
            </c:extLst>
          </c:dPt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42</c:v>
                </c:pt>
                <c:pt idx="1">
                  <c:v>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C5B-4BF2-9872-C7D21321C3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61"/>
        <c:holeSize val="87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rgbClr val="0C448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7BC-4126-8C9E-8A3F81D28B84}"/>
              </c:ext>
            </c:extLst>
          </c:dPt>
          <c:dPt>
            <c:idx val="1"/>
            <c:bubble3D val="0"/>
            <c:spPr>
              <a:solidFill>
                <a:srgbClr val="D9D9D9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7BC-4126-8C9E-8A3F81D28B84}"/>
              </c:ext>
            </c:extLst>
          </c:dPt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15</c:v>
                </c:pt>
                <c:pt idx="1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7BC-4126-8C9E-8A3F81D28B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61"/>
        <c:holeSize val="87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rgbClr val="0C448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3EF-4C7C-8983-08FB9495F1BD}"/>
              </c:ext>
            </c:extLst>
          </c:dPt>
          <c:dPt>
            <c:idx val="1"/>
            <c:bubble3D val="0"/>
            <c:spPr>
              <a:solidFill>
                <a:srgbClr val="D9D9D9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3EF-4C7C-8983-08FB9495F1BD}"/>
              </c:ext>
            </c:extLst>
          </c:dPt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11</c:v>
                </c:pt>
                <c:pt idx="1">
                  <c:v>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3EF-4C7C-8983-08FB9495F1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61"/>
        <c:holeSize val="87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rgbClr val="0C448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5C4-46D3-9A82-31D5D631AA7A}"/>
              </c:ext>
            </c:extLst>
          </c:dPt>
          <c:dPt>
            <c:idx val="1"/>
            <c:bubble3D val="0"/>
            <c:spPr>
              <a:solidFill>
                <a:srgbClr val="D9D9D9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5C4-46D3-9A82-31D5D631AA7A}"/>
              </c:ext>
            </c:extLst>
          </c:dPt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</c:v>
                </c:pt>
                <c:pt idx="1">
                  <c:v>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5C4-46D3-9A82-31D5D631AA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80"/>
        <c:holeSize val="88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1901770062048218"/>
          <c:y val="9.4857604158342365E-2"/>
          <c:w val="0.64677375417661365"/>
          <c:h val="0.8889815838003002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Я совершенно здорова</c:v>
                </c:pt>
              </c:strCache>
            </c:strRef>
          </c:tx>
          <c:spPr>
            <a:solidFill>
              <a:srgbClr val="0C4486"/>
            </a:solidFill>
            <a:ln w="19050">
              <a:solidFill>
                <a:schemeClr val="lt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0C4486"/>
              </a:solidFill>
              <a:ln w="19050">
                <a:solidFill>
                  <a:schemeClr val="lt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1B8-4CE9-94CB-1EE0C062420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cat>
          <c:val>
            <c:numRef>
              <c:f>Лист1!$B$2</c:f>
              <c:numCache>
                <c:formatCode>###0%</c:formatCode>
                <c:ptCount val="1"/>
                <c:pt idx="0">
                  <c:v>5.87515299877601E-2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1B8-4CE9-94CB-1EE0C062420E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Я скорее здорова (нет полностью здоровых людей)</c:v>
                </c:pt>
              </c:strCache>
            </c:strRef>
          </c:tx>
          <c:spPr>
            <a:solidFill>
              <a:srgbClr val="095CAB"/>
            </a:solidFill>
            <a:ln w="19050">
              <a:solidFill>
                <a:schemeClr val="lt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095CAB"/>
              </a:solidFill>
              <a:ln w="19050">
                <a:solidFill>
                  <a:schemeClr val="lt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F1B8-4CE9-94CB-1EE0C062420E}"/>
              </c:ext>
            </c:extLst>
          </c:dPt>
          <c:dLbls>
            <c:dLbl>
              <c:idx val="0"/>
              <c:layout>
                <c:manualLayout>
                  <c:x val="-8.8213507565119794E-17"/>
                  <c:y val="-6.141057675520416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1B8-4CE9-94CB-1EE0C062420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cat>
          <c:val>
            <c:numRef>
              <c:f>Лист1!$B$3</c:f>
              <c:numCache>
                <c:formatCode>###0%</c:formatCode>
                <c:ptCount val="1"/>
                <c:pt idx="0">
                  <c:v>0.45899632802937584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1B8-4CE9-94CB-1EE0C062420E}"/>
            </c:ext>
          </c:extLst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У меня есть некоторые проблемы с женским здоровьем</c:v>
                </c:pt>
              </c:strCache>
            </c:strRef>
          </c:tx>
          <c:spPr>
            <a:solidFill>
              <a:srgbClr val="06AECF"/>
            </a:solidFill>
            <a:ln w="19050">
              <a:solidFill>
                <a:schemeClr val="lt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06AECF"/>
              </a:solidFill>
              <a:ln w="19050">
                <a:solidFill>
                  <a:schemeClr val="lt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F1B8-4CE9-94CB-1EE0C062420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cat>
          <c:val>
            <c:numRef>
              <c:f>Лист1!$B$4</c:f>
              <c:numCache>
                <c:formatCode>###0%</c:formatCode>
                <c:ptCount val="1"/>
                <c:pt idx="0">
                  <c:v>0.40391676866585075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1B8-4CE9-94CB-1EE0C062420E}"/>
            </c:ext>
          </c:extLst>
        </c:ser>
        <c:ser>
          <c:idx val="3"/>
          <c:order val="3"/>
          <c:tx>
            <c:strRef>
              <c:f>Лист1!$A$5</c:f>
              <c:strCache>
                <c:ptCount val="1"/>
                <c:pt idx="0">
                  <c:v>У меня есть серьезные проблемы с женским здоровьем</c:v>
                </c:pt>
              </c:strCache>
            </c:strRef>
          </c:tx>
          <c:spPr>
            <a:solidFill>
              <a:srgbClr val="05CFC6"/>
            </a:solidFill>
            <a:ln w="19050">
              <a:solidFill>
                <a:schemeClr val="lt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05CFC6"/>
              </a:solidFill>
              <a:ln w="19050">
                <a:solidFill>
                  <a:schemeClr val="lt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A-F1B8-4CE9-94CB-1EE0C062420E}"/>
              </c:ext>
            </c:extLst>
          </c:dPt>
          <c:dLbls>
            <c:dLbl>
              <c:idx val="0"/>
              <c:layout>
                <c:manualLayout>
                  <c:x val="6.2552118872516049E-2"/>
                  <c:y val="1.2725048852647653E-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1B8-4CE9-94CB-1EE0C062420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cat>
          <c:val>
            <c:numRef>
              <c:f>Лист1!$B$5</c:f>
              <c:numCache>
                <c:formatCode>###0%</c:formatCode>
                <c:ptCount val="1"/>
                <c:pt idx="0">
                  <c:v>4.6511627906976744E-2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F1B8-4CE9-94CB-1EE0C062420E}"/>
            </c:ext>
          </c:extLst>
        </c:ser>
        <c:ser>
          <c:idx val="4"/>
          <c:order val="4"/>
          <c:tx>
            <c:strRef>
              <c:f>Лист1!$A$6</c:f>
              <c:strCache>
                <c:ptCount val="1"/>
                <c:pt idx="0">
                  <c:v>Затрудняюсь ответить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 w="19050">
              <a:solidFill>
                <a:schemeClr val="lt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F1B8-4CE9-94CB-1EE0C062420E}"/>
              </c:ext>
            </c:extLst>
          </c:dPt>
          <c:dLbls>
            <c:dLbl>
              <c:idx val="0"/>
              <c:layout>
                <c:manualLayout>
                  <c:x val="-4.8117014517320041E-3"/>
                  <c:y val="-2.613216032136347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F1B8-4CE9-94CB-1EE0C062420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cat>
          <c:val>
            <c:numRef>
              <c:f>Лист1!$B$6</c:f>
              <c:numCache>
                <c:formatCode>###0%</c:formatCode>
                <c:ptCount val="1"/>
                <c:pt idx="0">
                  <c:v>3.182374541003672E-2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F1B8-4CE9-94CB-1EE0C06242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717334160"/>
        <c:axId val="1717334576"/>
      </c:barChart>
      <c:catAx>
        <c:axId val="1717334160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1717334576"/>
        <c:crosses val="autoZero"/>
        <c:auto val="1"/>
        <c:lblAlgn val="ctr"/>
        <c:lblOffset val="100"/>
        <c:noMultiLvlLbl val="0"/>
      </c:catAx>
      <c:valAx>
        <c:axId val="1717334576"/>
        <c:scaling>
          <c:orientation val="maxMin"/>
        </c:scaling>
        <c:delete val="1"/>
        <c:axPos val="l"/>
        <c:numFmt formatCode="0%" sourceLinked="1"/>
        <c:majorTickMark val="out"/>
        <c:minorTickMark val="none"/>
        <c:tickLblPos val="nextTo"/>
        <c:crossAx val="1717334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0.24299</cdr:x>
      <cdr:y>0.3095</cdr:y>
    </cdr:from>
    <cdr:to>
      <cdr:x>0.80992</cdr:x>
      <cdr:y>0.49468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01005" y="334293"/>
          <a:ext cx="702295" cy="2000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b"/>
        <a:lstStyle xmlns:a="http://schemas.openxmlformats.org/drawingml/2006/main"/>
        <a:p xmlns:a="http://schemas.openxmlformats.org/drawingml/2006/main">
          <a:endParaRPr lang="en-GB" sz="1100" dirty="0">
            <a:latin typeface="AvantGarde MdCn BT" panose="020B0506020202020204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0.24299</cdr:x>
      <cdr:y>0.3095</cdr:y>
    </cdr:from>
    <cdr:to>
      <cdr:x>0.80992</cdr:x>
      <cdr:y>0.49468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01005" y="334293"/>
          <a:ext cx="702295" cy="2000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b"/>
        <a:lstStyle xmlns:a="http://schemas.openxmlformats.org/drawingml/2006/main"/>
        <a:p xmlns:a="http://schemas.openxmlformats.org/drawingml/2006/main">
          <a:endParaRPr lang="en-GB" sz="1100" dirty="0">
            <a:latin typeface="AvantGarde MdCn BT" panose="020B0506020202020204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0.21885</cdr:y>
    </cdr:from>
    <cdr:to>
      <cdr:x>1</cdr:x>
      <cdr:y>0.6397</cdr:y>
    </cdr:to>
    <cdr:sp macro="" textlink="">
      <cdr:nvSpPr>
        <cdr:cNvPr id="2" name="Shape 2699">
          <a:extLst xmlns:a="http://schemas.openxmlformats.org/drawingml/2006/main">
            <a:ext uri="{FF2B5EF4-FFF2-40B4-BE49-F238E27FC236}">
              <a16:creationId xmlns:a16="http://schemas.microsoft.com/office/drawing/2014/main" id="{CE0C3F1B-4477-49B7-8282-EEB4DCF47E6D}"/>
            </a:ext>
          </a:extLst>
        </cdr:cNvPr>
        <cdr:cNvSpPr/>
      </cdr:nvSpPr>
      <cdr:spPr>
        <a:xfrm xmlns:a="http://schemas.openxmlformats.org/drawingml/2006/main">
          <a:off x="-278624" y="327419"/>
          <a:ext cx="2358535" cy="6296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2700" cap="flat">
          <a:noFill/>
          <a:miter lim="400000"/>
        </a:ln>
        <a:effectLst xmlns:a="http://schemas.openxmlformats.org/drawingml/2006/main"/>
        <a:extLst xmlns:a="http://schemas.openxmlformats.org/drawingml/2006/main">
          <a:ext uri="{C572A759-6A51-4108-AA02-DFA0A04FC94B}">
            <ma14:wrappingTextBoxFlag xmlns:r="http://schemas.openxmlformats.org/officeDocument/2006/relationships" xmlns:p="http://schemas.openxmlformats.org/presentationml/2006/main" xmlns:ma14="http://schemas.microsoft.com/office/mac/drawingml/2011/main" xmlns="" xmlns:lc="http://schemas.openxmlformats.org/drawingml/2006/lockedCanvas" val="1"/>
          </a:ext>
        </a:extLst>
      </cdr:spPr>
      <cdr:txBody>
        <a:bodyPr xmlns:a="http://schemas.openxmlformats.org/drawingml/2006/main" wrap="square" lIns="45719" tIns="45719" rIns="45719" bIns="45719" numCol="1" anchor="t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defRPr sz="4800"/>
          </a:pPr>
          <a:r>
            <a:rPr lang="ru-RU" sz="4000" b="1" dirty="0"/>
            <a:t>10%</a:t>
          </a:r>
          <a:endParaRPr sz="4000" b="1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0.00607</cdr:x>
      <cdr:y>0.32615</cdr:y>
    </cdr:from>
    <cdr:to>
      <cdr:x>0.89392</cdr:x>
      <cdr:y>0.71701</cdr:y>
    </cdr:to>
    <cdr:sp macro="" textlink="">
      <cdr:nvSpPr>
        <cdr:cNvPr id="2" name="Shape 2699">
          <a:extLst xmlns:a="http://schemas.openxmlformats.org/drawingml/2006/main">
            <a:ext uri="{FF2B5EF4-FFF2-40B4-BE49-F238E27FC236}">
              <a16:creationId xmlns:a16="http://schemas.microsoft.com/office/drawing/2014/main" id="{CE0C3F1B-4477-49B7-8282-EEB4DCF47E6D}"/>
            </a:ext>
          </a:extLst>
        </cdr:cNvPr>
        <cdr:cNvSpPr/>
      </cdr:nvSpPr>
      <cdr:spPr>
        <a:xfrm xmlns:a="http://schemas.openxmlformats.org/drawingml/2006/main">
          <a:off x="14318" y="487949"/>
          <a:ext cx="2094026" cy="58477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2700" cap="flat">
          <a:noFill/>
          <a:miter lim="400000"/>
        </a:ln>
        <a:effectLst xmlns:a="http://schemas.openxmlformats.org/drawingml/2006/main"/>
        <a:extLst xmlns:a="http://schemas.openxmlformats.org/drawingml/2006/main">
          <a:ext uri="{C572A759-6A51-4108-AA02-DFA0A04FC94B}">
            <ma14:wrappingTextBoxFlag xmlns:r="http://schemas.openxmlformats.org/officeDocument/2006/relationships" xmlns:p="http://schemas.openxmlformats.org/presentationml/2006/main" xmlns:ma14="http://schemas.microsoft.com/office/mac/drawingml/2011/main" xmlns="" xmlns:lc="http://schemas.openxmlformats.org/drawingml/2006/lockedCanvas" val="1"/>
          </a:ext>
        </a:extLst>
      </cdr:spPr>
      <cdr:txBody>
        <a:bodyPr xmlns:a="http://schemas.openxmlformats.org/drawingml/2006/main" wrap="square" lIns="45719" tIns="45719" rIns="45719" bIns="45719" numCol="1" anchor="t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defRPr sz="4800"/>
          </a:pPr>
          <a:r>
            <a:rPr lang="ru-RU" sz="3200" b="1" dirty="0"/>
            <a:t>71%</a:t>
          </a:r>
          <a:endParaRPr sz="3200" b="1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BC14881F-6931-4812-A1B1-727B6FEB25A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7478C9B-970B-45C4-AA7F-0A45E55768C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7828A8-4F09-4122-8897-87B8DB7E7362}" type="datetimeFigureOut">
              <a:rPr lang="ru-RU" smtClean="0"/>
              <a:t>11.09.2023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D703BAE-EA3C-4F3F-BE86-FEDCB112C5A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96E9802-5395-43A5-A58A-06EAF810BF5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41ADA6-35A8-4D7E-B507-7DDB1D814D2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22703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D7AF02-23DD-44C2-9B5B-4FCED41F812F}" type="datetimeFigureOut">
              <a:rPr lang="ru-RU" smtClean="0"/>
              <a:t>11.09.2023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6CD48B-944D-480C-9D3A-29EE82CA98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1051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Динара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6CD48B-944D-480C-9D3A-29EE82CA98F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37100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Гребенникова Г.А. ). Наблюдается значительное увеличение доли женщин, использующих экстренные методы контрацепции. Это может указывать на возрастающую потребность в ситуационной защите от беременности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6CD48B-944D-480C-9D3A-29EE82CA98F3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89238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Гребенникова Г.А. Женщины, знающие о </a:t>
            </a:r>
            <a:r>
              <a:rPr lang="ru-RU" dirty="0" err="1"/>
              <a:t>трансдермальной</a:t>
            </a:r>
            <a:r>
              <a:rPr lang="ru-RU" dirty="0"/>
              <a:t> контрацепции, составляют около 10% опрошенных в общей выборке. Наибольшее знание о </a:t>
            </a:r>
            <a:r>
              <a:rPr lang="ru-RU" dirty="0" err="1"/>
              <a:t>трансдермальной</a:t>
            </a:r>
            <a:r>
              <a:rPr lang="ru-RU" dirty="0"/>
              <a:t> контрацепции имеется среди возрастной группы 18-29 лет (11%), а наименьшее — среди возрастной группы 40-49 лет (10%).</a:t>
            </a:r>
          </a:p>
          <a:p>
            <a:r>
              <a:rPr lang="ru-RU" dirty="0"/>
              <a:t>Преимущества </a:t>
            </a:r>
            <a:r>
              <a:rPr lang="ru-RU" dirty="0" err="1"/>
              <a:t>трансдермальной</a:t>
            </a:r>
            <a:r>
              <a:rPr lang="ru-RU" dirty="0"/>
              <a:t> контрацепции:</a:t>
            </a:r>
          </a:p>
          <a:p>
            <a:r>
              <a:rPr lang="ru-RU" dirty="0"/>
              <a:t>Основные преимущества, видимые опрошенными, включают отсутствие необходимости ежедневного применения, удобство и простоту использования, меньшую вероятность пропуска дозы или ошибок, отсутствие внутриматочного вмешательства и влияния на ЖКТ.</a:t>
            </a:r>
          </a:p>
          <a:p>
            <a:r>
              <a:rPr lang="ru-RU" dirty="0"/>
              <a:t>Недостатки </a:t>
            </a:r>
            <a:r>
              <a:rPr lang="ru-RU" dirty="0" err="1"/>
              <a:t>трансдермальной</a:t>
            </a:r>
            <a:r>
              <a:rPr lang="ru-RU" dirty="0"/>
              <a:t> контрацепции:</a:t>
            </a:r>
          </a:p>
          <a:p>
            <a:r>
              <a:rPr lang="ru-RU" dirty="0"/>
              <a:t>Основными недостатками, выделенными опрошенными, являются высокая стоимость по сравнению с другими методами контрацепции и возможные неприятные побочные эффекты.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6CD48B-944D-480C-9D3A-29EE82CA98F3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83908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/>
              <a:t>Карибаева</a:t>
            </a:r>
            <a:r>
              <a:rPr lang="ru-RU" dirty="0"/>
              <a:t> Ш. К. Большинство кормящих мам (71%) используют гормональную контрацепцию при грудном вскармливании, считая ее безопасной для ребенка. </a:t>
            </a:r>
            <a:r>
              <a:rPr lang="ru-RU" b="1" i="1" dirty="0">
                <a:solidFill>
                  <a:schemeClr val="tx1"/>
                </a:solidFill>
              </a:rPr>
              <a:t>Это % мам, которые кормят грудью из 100% опрошенных мам</a:t>
            </a:r>
          </a:p>
          <a:p>
            <a:r>
              <a:rPr lang="ru-RU" i="0" dirty="0"/>
              <a:t>39% опрошенных женщин не сталкивались с трудностями при использовании контрацепции при грудном вскармливании. Половина респонденток обсуждали </a:t>
            </a:r>
            <a:r>
              <a:rPr lang="ru-RU" dirty="0"/>
              <a:t>выбор контрацепции с врачом-гинекологом.</a:t>
            </a:r>
          </a:p>
          <a:p>
            <a:r>
              <a:rPr lang="ru-RU" dirty="0"/>
              <a:t>53% опрошенных женщин не слышали о гормональной контрацепции для кормящих мам.</a:t>
            </a:r>
          </a:p>
          <a:p>
            <a:r>
              <a:rPr lang="ru-RU" dirty="0"/>
              <a:t>11% используют гормональную контрацепцию при грудном вскармливании.</a:t>
            </a:r>
          </a:p>
          <a:p>
            <a:r>
              <a:rPr lang="ru-RU" dirty="0"/>
              <a:t>Общий тренд исследования указывает на более осознанное отношение женщин к своему здоровью и контрацепции, более активное обращение к врачам при наличии жалоб, интерес к разнообразным методам контрацепции и поддержку участия мужчин в решениях о планировании семьи.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6CD48B-944D-480C-9D3A-29EE82CA98F3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76849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Гребенникова Г.А. и Динара Значительно улучшилась ситуации в отношении доверия к мифам. Так, 65% опрошенных верят в то, что гормоны нельзя принимать долго, что ниже на 10% по сравнению с 1 волной опроса. Также в пределах 10% снизился показатель относительно веры в то, что от гормонов набирают вес (46% во второй волне, по сравнению с 55% - в первой). Также, женщины стали менее верить в то, что применение гормонов влияет на планирование беременности (40% против 47% в первой волне). В то, что гормоны это вредно тоже верят меньше: 29% во второй волне против 36% в первой). </a:t>
            </a:r>
          </a:p>
          <a:p>
            <a:endParaRPr lang="ru-RU" dirty="0"/>
          </a:p>
          <a:p>
            <a:r>
              <a:rPr lang="ru-RU" dirty="0"/>
              <a:t>Общий тренд исследования указывает на более осознанное отношение женщин к своему здоровью и контрацепции, более активное обращение к врачам при наличии жалоб, интерес к разнообразным методам контрацепции и поддержку участия мужчин в решениях о планировании семьи.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6CD48B-944D-480C-9D3A-29EE82CA98F3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04615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6CD48B-944D-480C-9D3A-29EE82CA98F3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11026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6CD48B-944D-480C-9D3A-29EE82CA98F3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44989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Динара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6CD48B-944D-480C-9D3A-29EE82CA98F3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2795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Динара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6CD48B-944D-480C-9D3A-29EE82CA98F3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29491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6CD48B-944D-480C-9D3A-29EE82CA98F3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9270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/>
              <a:t>Карибаева</a:t>
            </a:r>
            <a:r>
              <a:rPr lang="ru-RU" dirty="0"/>
              <a:t> Ш.К. </a:t>
            </a:r>
          </a:p>
          <a:p>
            <a:r>
              <a:rPr lang="ru-RU" dirty="0"/>
              <a:t>17% не посещают или редко посещают врача-гинеколога. Этот показатель улучшился, так как в 1 волне таких было 23%.</a:t>
            </a:r>
          </a:p>
          <a:p>
            <a:r>
              <a:rPr lang="ru-RU" dirty="0"/>
              <a:t>В целом ситуация стала лучше с посещением гинеколога.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6CD48B-944D-480C-9D3A-29EE82CA98F3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85300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6CD48B-944D-480C-9D3A-29EE82CA98F3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87479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Гребенникова Г.А.</a:t>
            </a:r>
          </a:p>
          <a:p>
            <a:r>
              <a:rPr lang="ru-RU" dirty="0"/>
              <a:t>68% опрошенных женщин пользуются контрацепцией (данный показатель вырос по сравнению с прошлой волной – 66%). Это может говорить о росте осведомлённости женщин, а также о более рациональном подходе к планированию семьи.</a:t>
            </a:r>
          </a:p>
          <a:p>
            <a:r>
              <a:rPr lang="ru-RU" dirty="0"/>
              <a:t>Женщин, использующих презерватив для контрацепции, стало больше (39% против 30% в первой волне).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6CD48B-944D-480C-9D3A-29EE82CA98F3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92774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err="1"/>
              <a:t>Карибаева</a:t>
            </a:r>
            <a:r>
              <a:rPr lang="ru-RU" dirty="0"/>
              <a:t> Ш.К. -  </a:t>
            </a:r>
            <a:r>
              <a:rPr lang="ru-RU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Уменьшилась доля тех, кто прекратил из-за рекомендации врача использовать гормональную контрацепцию (18% против 27% в первой волне).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Остается высоким % врачей которые никогда не давали рекомендаций о каких либо методах контрацепции. </a:t>
            </a:r>
            <a:endParaRPr lang="ru-UA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6CD48B-944D-480C-9D3A-29EE82CA98F3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09714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Гребенникова Г.А.</a:t>
            </a:r>
          </a:p>
          <a:p>
            <a:r>
              <a:rPr lang="ru-RU" dirty="0"/>
              <a:t>По данным мы видим увеличение доли женщин, знающих об экстренной контрацепции (57% против 45% в первой волне.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6CD48B-944D-480C-9D3A-29EE82CA98F3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01677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E1B16A-8A21-4630-967D-F3FD4365FB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04B3839-EFF4-447B-9A90-77B8CDB71F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51A0DC8-0B09-4557-9660-70EA98A45B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E1AE-9E6F-46B5-9C1E-4A40B38AAA6F}" type="datetimeFigureOut">
              <a:rPr lang="ru-RU" smtClean="0"/>
              <a:t>11.09.2023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1F5B0FB-2C72-4FEB-9B8E-857413BEE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18251D4-50A2-402A-9E68-88227592D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B3859-5C83-4A74-9706-0B582A62921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1263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0A7A50-ACFF-4E82-B64E-6CA5061EE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C8D408D-B6F5-4349-BDBC-6C4298C71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E1AE-9E6F-46B5-9C1E-4A40B38AAA6F}" type="datetimeFigureOut">
              <a:rPr lang="ru-RU" smtClean="0"/>
              <a:t>11.09.2023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60F9ED7-0575-4536-A0CF-2145C5CE3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3D25D24-0DEC-4CEF-BDBC-752D0DF3B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B3859-5C83-4A74-9706-0B582A62921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6176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gradFill>
          <a:gsLst>
            <a:gs pos="39000">
              <a:srgbClr val="00BBBD">
                <a:alpha val="85000"/>
              </a:srgbClr>
            </a:gs>
            <a:gs pos="10000">
              <a:srgbClr val="00C2BA">
                <a:alpha val="46000"/>
              </a:srgbClr>
            </a:gs>
            <a:gs pos="66000">
              <a:srgbClr val="007FD0"/>
            </a:gs>
            <a:gs pos="93000">
              <a:srgbClr val="003B86">
                <a:alpha val="84000"/>
              </a:srgbClr>
            </a:gs>
          </a:gsLst>
          <a:lin ang="108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A92B56C-E390-4233-8149-479DF28F128A}"/>
              </a:ext>
            </a:extLst>
          </p:cNvPr>
          <p:cNvSpPr/>
          <p:nvPr userDrawn="1"/>
        </p:nvSpPr>
        <p:spPr>
          <a:xfrm>
            <a:off x="0" y="1594087"/>
            <a:ext cx="12192000" cy="37242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45839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65DD1D-F1DB-4DFA-ADC4-9A8849540B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449BD20-EFEF-420B-857D-FC595368A1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6ED0873-1E1D-417C-B423-A96BAE194A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A22029F-5A61-4517-9DEE-77B5A1A80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E1AE-9E6F-46B5-9C1E-4A40B38AAA6F}" type="datetimeFigureOut">
              <a:rPr lang="ru-RU" smtClean="0"/>
              <a:t>11.09.2023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7176F72-8149-47D7-93F0-D05E8DA0A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4DBD343-9540-4972-BCDB-6067A6541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B3859-5C83-4A74-9706-0B582A62921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42392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83B545-5110-4176-AE52-D4AC960E0C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0DA0347-F8B8-4E34-872E-2FB0A0FF89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FCA9FAB-EDAF-4220-BA08-44C5CCAC70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A5930DC-AFE7-449A-A506-CC82852F1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E1AE-9E6F-46B5-9C1E-4A40B38AAA6F}" type="datetimeFigureOut">
              <a:rPr lang="ru-RU" smtClean="0"/>
              <a:t>11.09.2023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02F3691-5954-4F91-9C86-A0CF3736B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2A1EB06-235F-47C3-A6A9-591AFAFA4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B3859-5C83-4A74-9706-0B582A62921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9983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6AA7A1-9114-45C7-AD9C-245457C8C6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DBC66C4-D9AD-4245-8C4F-4BDAB24F98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612B088-24DB-42AE-ADCA-519877F66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E1AE-9E6F-46B5-9C1E-4A40B38AAA6F}" type="datetimeFigureOut">
              <a:rPr lang="ru-RU" smtClean="0"/>
              <a:t>11.09.2023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915E165-09F3-4642-A03E-A4A682C47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A4F8EF2-DF2B-4C08-9B45-35DD075E6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B3859-5C83-4A74-9706-0B582A62921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57508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69412FC-F1A9-4B7C-BBC1-53CC8A1E87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8454A8D-6F6E-4E0E-BBB9-99CC6C7F4F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B71B12-8393-4CA7-91C6-FB3455FB2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E1AE-9E6F-46B5-9C1E-4A40B38AAA6F}" type="datetimeFigureOut">
              <a:rPr lang="ru-RU" smtClean="0"/>
              <a:t>11.09.2023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75597F1-AE4E-4ED6-92C5-5693D2AF5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866A8B5-ADD8-4A21-93E8-9CE49BFFC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B3859-5C83-4A74-9706-0B582A62921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01388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74EA5A2-DEB8-4E27-9C43-246851AACD96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11.09.2023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A7AC2D8-06A3-4F11-86E6-2FA928CDBC8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27000" y="15206"/>
            <a:ext cx="11226800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E35FC018-D63A-4194-BB37-2A5A966E0AA0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7AC2D8-06A3-4F11-86E6-2FA928CDBC8A}" type="slidenum">
              <a:rPr kumimoji="0" lang="ru-RU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C2FCE4B-3121-4483-B74B-6F9646D6F2A1}"/>
              </a:ext>
            </a:extLst>
          </p:cNvPr>
          <p:cNvSpPr txBox="1">
            <a:spLocks/>
          </p:cNvSpPr>
          <p:nvPr userDrawn="1"/>
        </p:nvSpPr>
        <p:spPr>
          <a:xfrm>
            <a:off x="127000" y="15208"/>
            <a:ext cx="112268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ОБРАЗЕЦ ЗАГОЛОВКА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pic>
        <p:nvPicPr>
          <p:cNvPr id="8" name="Рисунок 5">
            <a:extLst>
              <a:ext uri="{FF2B5EF4-FFF2-40B4-BE49-F238E27FC236}">
                <a16:creationId xmlns:a16="http://schemas.microsoft.com/office/drawing/2014/main" id="{4CE2ABAB-2E44-404C-82CB-532A6CF871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3587" cy="6858001"/>
          </a:xfrm>
          <a:prstGeom prst="rect">
            <a:avLst/>
          </a:prstGeom>
        </p:spPr>
      </p:pic>
      <p:sp>
        <p:nvSpPr>
          <p:cNvPr id="9" name="Прямоугольник 6">
            <a:extLst>
              <a:ext uri="{FF2B5EF4-FFF2-40B4-BE49-F238E27FC236}">
                <a16:creationId xmlns:a16="http://schemas.microsoft.com/office/drawing/2014/main" id="{E9FE26E2-7B85-4700-AE9A-BA618A78D0C2}"/>
              </a:ext>
            </a:extLst>
          </p:cNvPr>
          <p:cNvSpPr/>
          <p:nvPr userDrawn="1"/>
        </p:nvSpPr>
        <p:spPr>
          <a:xfrm>
            <a:off x="-1587" y="-1"/>
            <a:ext cx="12193587" cy="6858000"/>
          </a:xfrm>
          <a:prstGeom prst="rect">
            <a:avLst/>
          </a:prstGeom>
          <a:gradFill flip="none" rotWithShape="1">
            <a:gsLst>
              <a:gs pos="39000">
                <a:srgbClr val="00BBBD">
                  <a:alpha val="77000"/>
                </a:srgbClr>
              </a:gs>
              <a:gs pos="10000">
                <a:srgbClr val="00C2BA">
                  <a:alpha val="51000"/>
                </a:srgbClr>
              </a:gs>
              <a:gs pos="66000">
                <a:srgbClr val="007FD0">
                  <a:alpha val="83000"/>
                </a:srgbClr>
              </a:gs>
              <a:gs pos="93000">
                <a:srgbClr val="003B86">
                  <a:alpha val="97000"/>
                </a:srgbClr>
              </a:gs>
            </a:gsLst>
            <a:lin ang="10800000" scaled="1"/>
            <a:tileRect/>
          </a:gra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Полилиния 28">
            <a:extLst>
              <a:ext uri="{FF2B5EF4-FFF2-40B4-BE49-F238E27FC236}">
                <a16:creationId xmlns:a16="http://schemas.microsoft.com/office/drawing/2014/main" id="{6A483313-8911-4ED6-B18A-FF8E470C1CC8}"/>
              </a:ext>
            </a:extLst>
          </p:cNvPr>
          <p:cNvSpPr>
            <a:spLocks/>
          </p:cNvSpPr>
          <p:nvPr/>
        </p:nvSpPr>
        <p:spPr bwMode="auto">
          <a:xfrm rot="5400000">
            <a:off x="15520194" y="10097209"/>
            <a:ext cx="702810" cy="14660"/>
          </a:xfrm>
          <a:custGeom>
            <a:avLst/>
            <a:gdLst>
              <a:gd name="T0" fmla="*/ 115 w 115"/>
              <a:gd name="T1" fmla="*/ 2 h 2"/>
              <a:gd name="T2" fmla="*/ 0 w 115"/>
              <a:gd name="T3" fmla="*/ 2 h 2"/>
              <a:gd name="T4" fmla="*/ 115 w 115"/>
              <a:gd name="T5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5" h="2">
                <a:moveTo>
                  <a:pt x="115" y="2"/>
                </a:moveTo>
                <a:cubicBezTo>
                  <a:pt x="0" y="2"/>
                  <a:pt x="0" y="2"/>
                  <a:pt x="0" y="2"/>
                </a:cubicBezTo>
                <a:cubicBezTo>
                  <a:pt x="73" y="0"/>
                  <a:pt x="115" y="2"/>
                  <a:pt x="115" y="2"/>
                </a:cubicBezTo>
                <a:close/>
              </a:path>
            </a:pathLst>
          </a:custGeom>
          <a:gradFill flip="none" rotWithShape="1">
            <a:gsLst>
              <a:gs pos="1000">
                <a:srgbClr val="8D7BD6">
                  <a:alpha val="57000"/>
                </a:srgbClr>
              </a:gs>
              <a:gs pos="78500">
                <a:srgbClr val="0A5AAA"/>
              </a:gs>
              <a:gs pos="59000">
                <a:srgbClr val="1369BF">
                  <a:alpha val="99000"/>
                </a:srgbClr>
              </a:gs>
              <a:gs pos="25000">
                <a:srgbClr val="8D7BD6">
                  <a:alpha val="51000"/>
                </a:srgbClr>
              </a:gs>
              <a:gs pos="98000">
                <a:srgbClr val="004B94"/>
              </a:gs>
            </a:gsLst>
            <a:lin ang="0" scaled="1"/>
            <a:tileRect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54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7649CA-5D1B-401F-9A34-5623E9C72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B3859-5C83-4A74-9706-0B582A62921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5546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7649CA-5D1B-401F-9A34-5623E9C72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B3859-5C83-4A74-9706-0B582A629216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3CE9E0F-0D9E-45B3-A8EC-8CDEE2062B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alphaModFix amt="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41"/>
          <a:stretch/>
        </p:blipFill>
        <p:spPr>
          <a:xfrm>
            <a:off x="4162425" y="0"/>
            <a:ext cx="8029575" cy="6858000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1897366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7649CA-5D1B-401F-9A34-5623E9C72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B3859-5C83-4A74-9706-0B582A629216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Блок-схема: процесс 9">
            <a:extLst>
              <a:ext uri="{FF2B5EF4-FFF2-40B4-BE49-F238E27FC236}">
                <a16:creationId xmlns:a16="http://schemas.microsoft.com/office/drawing/2014/main" id="{F52998D3-688D-4028-B228-4C70421B9522}"/>
              </a:ext>
            </a:extLst>
          </p:cNvPr>
          <p:cNvSpPr/>
          <p:nvPr userDrawn="1"/>
        </p:nvSpPr>
        <p:spPr>
          <a:xfrm flipV="1">
            <a:off x="0" y="5928131"/>
            <a:ext cx="10479505" cy="929869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491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491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491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830" y="3333"/>
                  <a:pt x="10193" y="6768"/>
                  <a:pt x="9491" y="10000"/>
                </a:cubicBezTo>
                <a:lnTo>
                  <a:pt x="0" y="10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39000">
                <a:srgbClr val="00BBBD"/>
              </a:gs>
              <a:gs pos="10000">
                <a:srgbClr val="00C2BA"/>
              </a:gs>
              <a:gs pos="66000">
                <a:srgbClr val="007FD0">
                  <a:alpha val="99000"/>
                </a:srgbClr>
              </a:gs>
              <a:gs pos="93000">
                <a:srgbClr val="003B86">
                  <a:alpha val="97000"/>
                </a:srgbClr>
              </a:gs>
            </a:gsLst>
            <a:lin ang="10800000" scaled="1"/>
          </a:gra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  <a:softEdge rad="12700"/>
          </a:effectLst>
          <a:scene3d>
            <a:camera prst="orthographicFront"/>
            <a:lightRig rig="threePt" dir="t"/>
          </a:scene3d>
          <a:sp3d>
            <a:bevelB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6668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7649CA-5D1B-401F-9A34-5623E9C72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B3859-5C83-4A74-9706-0B582A629216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Блок-схема: процесс 9">
            <a:extLst>
              <a:ext uri="{FF2B5EF4-FFF2-40B4-BE49-F238E27FC236}">
                <a16:creationId xmlns:a16="http://schemas.microsoft.com/office/drawing/2014/main" id="{F3AAF0EC-C5EF-4F9D-A8F6-8F8E462E6258}"/>
              </a:ext>
            </a:extLst>
          </p:cNvPr>
          <p:cNvSpPr/>
          <p:nvPr userDrawn="1"/>
        </p:nvSpPr>
        <p:spPr>
          <a:xfrm>
            <a:off x="0" y="1"/>
            <a:ext cx="10479505" cy="864096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491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491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491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830" y="3333"/>
                  <a:pt x="10193" y="6768"/>
                  <a:pt x="9491" y="10000"/>
                </a:cubicBezTo>
                <a:lnTo>
                  <a:pt x="0" y="10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39000">
                <a:srgbClr val="00BBBD"/>
              </a:gs>
              <a:gs pos="10000">
                <a:srgbClr val="00C2BA"/>
              </a:gs>
              <a:gs pos="66000">
                <a:srgbClr val="007FD0">
                  <a:alpha val="99000"/>
                </a:srgbClr>
              </a:gs>
              <a:gs pos="93000">
                <a:srgbClr val="003B86">
                  <a:alpha val="97000"/>
                </a:srgbClr>
              </a:gs>
            </a:gsLst>
            <a:lin ang="10800000" scaled="1"/>
          </a:gra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  <a:softEdge rad="12700"/>
          </a:effectLst>
          <a:scene3d>
            <a:camera prst="orthographicFront"/>
            <a:lightRig rig="threePt" dir="t"/>
          </a:scene3d>
          <a:sp3d>
            <a:bevelB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03DB87B-E46F-4B0D-AAA0-6FB6BC2AE3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alphaModFix amt="6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202000"/>
                    </a14:imgEffect>
                    <a14:imgEffect>
                      <a14:brightnessContrast bright="70000" contrast="100000"/>
                    </a14:imgEffect>
                  </a14:imgLayer>
                </a14:imgProps>
              </a:ext>
            </a:extLst>
          </a:blip>
          <a:srcRect l="38561" t="50722"/>
          <a:stretch/>
        </p:blipFill>
        <p:spPr>
          <a:xfrm rot="16200000" flipV="1">
            <a:off x="6213664" y="879662"/>
            <a:ext cx="6120077" cy="5836598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CA5EFC3E-56B3-4FF6-A8B3-0113AE9A651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6840" y="6120078"/>
            <a:ext cx="668320" cy="668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945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7649CA-5D1B-401F-9A34-5623E9C72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B3859-5C83-4A74-9706-0B582A629216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03DB87B-E46F-4B0D-AAA0-6FB6BC2AE3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alphaModFix amt="6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202000"/>
                    </a14:imgEffect>
                    <a14:imgEffect>
                      <a14:brightnessContrast bright="70000" contrast="100000"/>
                    </a14:imgEffect>
                  </a14:imgLayer>
                </a14:imgProps>
              </a:ext>
            </a:extLst>
          </a:blip>
          <a:srcRect l="38561" t="50722"/>
          <a:stretch/>
        </p:blipFill>
        <p:spPr>
          <a:xfrm rot="16200000" flipV="1">
            <a:off x="6213664" y="879662"/>
            <a:ext cx="6120077" cy="5836598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CA5EFC3E-56B3-4FF6-A8B3-0113AE9A651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6840" y="6120078"/>
            <a:ext cx="668320" cy="668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307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5D30C1-3145-4DFD-9B55-392AC3C38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119BE8A-24B6-4C9E-80AE-BB8E9A8B59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938BCED-1414-44AD-B8C5-C71CC9CD6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E1AE-9E6F-46B5-9C1E-4A40B38AAA6F}" type="datetimeFigureOut">
              <a:rPr lang="ru-RU" smtClean="0"/>
              <a:t>11.09.2023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A659955-86E6-41F2-975C-358084B3A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652514-6712-4564-958E-CA25EAD57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B3859-5C83-4A74-9706-0B582A62921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0875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3A0D5F-19C9-43ED-A457-7E3017EC0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5B34BA2-E534-40FE-98AA-619C6E7081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640303B-CF60-4C42-8920-131878430C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9DCF056-F801-4C65-9813-B6103447D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E1AE-9E6F-46B5-9C1E-4A40B38AAA6F}" type="datetimeFigureOut">
              <a:rPr lang="ru-RU" smtClean="0"/>
              <a:t>11.09.2023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C4C1F65-435B-43EE-A062-59A720190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ACD8C6E-9CD1-474A-8478-81F2C3B64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B3859-5C83-4A74-9706-0B582A62921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6688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B8D0FF-ED0B-4DF0-8DD4-34AC7CF18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79ADE72-1990-4F22-918A-F635EE9943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9FFAF94-0F8B-415B-8D4B-34A988FB98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736B98E-9D90-4B56-BAC9-DD8A36E07A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0F0EB06-6F0C-4069-B4D8-357CBDBBD4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AF6B8E3-BE0C-4EF0-A401-571D4B4B3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E1AE-9E6F-46B5-9C1E-4A40B38AAA6F}" type="datetimeFigureOut">
              <a:rPr lang="ru-RU" smtClean="0"/>
              <a:t>11.09.2023</a:t>
            </a:fld>
            <a:endParaRPr lang="ru-RU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30E0ECD-694A-4599-8100-10679021B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C719989-65B1-43B8-928B-BB95E1A3E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B3859-5C83-4A74-9706-0B582A62921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1952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53A1A1-9FBB-4E54-8766-4C32E1D9D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88FB529-AD22-41DD-B76F-C2B7E23A24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C8128E6-DC2B-4574-AC0E-82F4B679CC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F7E1AE-9E6F-46B5-9C1E-4A40B38AAA6F}" type="datetimeFigureOut">
              <a:rPr lang="ru-RU" smtClean="0"/>
              <a:t>11.09.2023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E25B038-9825-4387-99DA-056297CDE2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B296D5D-F8B8-4FC6-BDCD-B9C3F0E71A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DB3859-5C83-4A74-9706-0B582A62921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0155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5" r:id="rId3"/>
    <p:sldLayoutId id="2147483661" r:id="rId4"/>
    <p:sldLayoutId id="2147483660" r:id="rId5"/>
    <p:sldLayoutId id="2147483664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93AA63-D9C4-4E04-BF63-1DF779978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76B9E6D-5C85-4620-8786-EAD16109D1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41F5CC6-98CE-4E7C-9369-DE1562A4F5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419CF1-D6D8-443C-B3B7-B447EAAAF0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B21C82F-3C64-4A95-B696-4355FF99E5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9AD31D-E095-4804-A7EC-A41A79AF6756}" type="slidenum">
              <a:rPr kumimoji="0" lang="ru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0712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6.xml"/><Relationship Id="rId3" Type="http://schemas.openxmlformats.org/officeDocument/2006/relationships/notesSlide" Target="../notesSlides/notesSlide10.xml"/><Relationship Id="rId7" Type="http://schemas.openxmlformats.org/officeDocument/2006/relationships/chart" Target="../charts/chart25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5.xml"/><Relationship Id="rId6" Type="http://schemas.openxmlformats.org/officeDocument/2006/relationships/chart" Target="../charts/chart24.xml"/><Relationship Id="rId11" Type="http://schemas.openxmlformats.org/officeDocument/2006/relationships/chart" Target="../charts/chart29.xml"/><Relationship Id="rId5" Type="http://schemas.openxmlformats.org/officeDocument/2006/relationships/chart" Target="../charts/chart23.xml"/><Relationship Id="rId10" Type="http://schemas.openxmlformats.org/officeDocument/2006/relationships/chart" Target="../charts/chart28.xml"/><Relationship Id="rId4" Type="http://schemas.openxmlformats.org/officeDocument/2006/relationships/image" Target="../media/image7.png"/><Relationship Id="rId9" Type="http://schemas.openxmlformats.org/officeDocument/2006/relationships/chart" Target="../charts/chart2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4.xml"/><Relationship Id="rId3" Type="http://schemas.openxmlformats.org/officeDocument/2006/relationships/chart" Target="../charts/chart30.xml"/><Relationship Id="rId7" Type="http://schemas.openxmlformats.org/officeDocument/2006/relationships/chart" Target="../charts/chart3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32.xml"/><Relationship Id="rId5" Type="http://schemas.openxmlformats.org/officeDocument/2006/relationships/chart" Target="../charts/chart31.xml"/><Relationship Id="rId4" Type="http://schemas.openxmlformats.org/officeDocument/2006/relationships/image" Target="../media/image7.png"/><Relationship Id="rId9" Type="http://schemas.openxmlformats.org/officeDocument/2006/relationships/chart" Target="../charts/chart3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0.xml"/><Relationship Id="rId3" Type="http://schemas.openxmlformats.org/officeDocument/2006/relationships/image" Target="../media/image7.png"/><Relationship Id="rId7" Type="http://schemas.openxmlformats.org/officeDocument/2006/relationships/chart" Target="../charts/chart39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38.xml"/><Relationship Id="rId5" Type="http://schemas.openxmlformats.org/officeDocument/2006/relationships/chart" Target="../charts/chart37.xml"/><Relationship Id="rId10" Type="http://schemas.openxmlformats.org/officeDocument/2006/relationships/chart" Target="../charts/chart42.xml"/><Relationship Id="rId4" Type="http://schemas.openxmlformats.org/officeDocument/2006/relationships/chart" Target="../charts/chart36.xml"/><Relationship Id="rId9" Type="http://schemas.openxmlformats.org/officeDocument/2006/relationships/chart" Target="../charts/chart4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microsoft.com/office/2007/relationships/hdphoto" Target="../media/hdphoto3.wdp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3.xml"/><Relationship Id="rId7" Type="http://schemas.openxmlformats.org/officeDocument/2006/relationships/image" Target="../media/image8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notesSlide" Target="../notesSlides/notesSlide2.xml"/><Relationship Id="rId10" Type="http://schemas.openxmlformats.org/officeDocument/2006/relationships/image" Target="../media/image11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0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chart" Target="../charts/chart2.xml"/><Relationship Id="rId3" Type="http://schemas.openxmlformats.org/officeDocument/2006/relationships/image" Target="../media/image7.png"/><Relationship Id="rId7" Type="http://schemas.openxmlformats.org/officeDocument/2006/relationships/image" Target="../media/image15.svg"/><Relationship Id="rId12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11" Type="http://schemas.openxmlformats.org/officeDocument/2006/relationships/image" Target="../media/image19.svg"/><Relationship Id="rId5" Type="http://schemas.microsoft.com/office/2007/relationships/hdphoto" Target="../media/hdphoto2.wdp"/><Relationship Id="rId10" Type="http://schemas.openxmlformats.org/officeDocument/2006/relationships/image" Target="../media/image18.svg"/><Relationship Id="rId4" Type="http://schemas.openxmlformats.org/officeDocument/2006/relationships/image" Target="../media/image13.pn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3" Type="http://schemas.openxmlformats.org/officeDocument/2006/relationships/image" Target="../media/image7.png"/><Relationship Id="rId7" Type="http://schemas.openxmlformats.org/officeDocument/2006/relationships/chart" Target="../charts/chart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4.xml"/><Relationship Id="rId11" Type="http://schemas.openxmlformats.org/officeDocument/2006/relationships/chart" Target="../charts/chart9.xml"/><Relationship Id="rId5" Type="http://schemas.openxmlformats.org/officeDocument/2006/relationships/image" Target="../media/image20.png"/><Relationship Id="rId10" Type="http://schemas.openxmlformats.org/officeDocument/2006/relationships/chart" Target="../charts/chart8.xml"/><Relationship Id="rId4" Type="http://schemas.openxmlformats.org/officeDocument/2006/relationships/chart" Target="../charts/chart3.xml"/><Relationship Id="rId9" Type="http://schemas.openxmlformats.org/officeDocument/2006/relationships/chart" Target="../charts/char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2.xml"/><Relationship Id="rId3" Type="http://schemas.openxmlformats.org/officeDocument/2006/relationships/chart" Target="../charts/chart10.xml"/><Relationship Id="rId7" Type="http://schemas.openxmlformats.org/officeDocument/2006/relationships/chart" Target="../charts/chart1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7.png"/><Relationship Id="rId9" Type="http://schemas.openxmlformats.org/officeDocument/2006/relationships/chart" Target="../charts/chart1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8.xml"/><Relationship Id="rId3" Type="http://schemas.openxmlformats.org/officeDocument/2006/relationships/chart" Target="../charts/chart14.xml"/><Relationship Id="rId7" Type="http://schemas.openxmlformats.org/officeDocument/2006/relationships/chart" Target="../charts/chart1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16.xml"/><Relationship Id="rId5" Type="http://schemas.openxmlformats.org/officeDocument/2006/relationships/chart" Target="../charts/chart15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20.xml"/><Relationship Id="rId5" Type="http://schemas.openxmlformats.org/officeDocument/2006/relationships/chart" Target="../charts/chart19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3.xml"/><Relationship Id="rId5" Type="http://schemas.openxmlformats.org/officeDocument/2006/relationships/chart" Target="../charts/chart21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4.xml"/><Relationship Id="rId6" Type="http://schemas.openxmlformats.org/officeDocument/2006/relationships/chart" Target="../charts/chart22.xml"/><Relationship Id="rId5" Type="http://schemas.openxmlformats.org/officeDocument/2006/relationships/image" Target="../media/image24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7577D7A-5132-4A1C-AA60-007AC5171E91}"/>
              </a:ext>
            </a:extLst>
          </p:cNvPr>
          <p:cNvSpPr txBox="1"/>
          <p:nvPr/>
        </p:nvSpPr>
        <p:spPr>
          <a:xfrm>
            <a:off x="283603" y="1746828"/>
            <a:ext cx="478715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gradFill flip="none" rotWithShape="1">
                  <a:gsLst>
                    <a:gs pos="0">
                      <a:srgbClr val="00A9D6"/>
                    </a:gs>
                    <a:gs pos="36000">
                      <a:srgbClr val="005B9D"/>
                    </a:gs>
                    <a:gs pos="62000">
                      <a:srgbClr val="003B86"/>
                    </a:gs>
                  </a:gsLst>
                  <a:lin ang="10800000" scaled="1"/>
                  <a:tileRect/>
                </a:gradFill>
              </a:rPr>
              <a:t>ИССЛЕДОВАНИЕ</a:t>
            </a:r>
            <a:r>
              <a:rPr lang="uk-UA" sz="3600" b="1" dirty="0">
                <a:gradFill>
                  <a:gsLst>
                    <a:gs pos="0">
                      <a:srgbClr val="00A9D6"/>
                    </a:gs>
                    <a:gs pos="36000">
                      <a:srgbClr val="005B9D"/>
                    </a:gs>
                    <a:gs pos="62000">
                      <a:srgbClr val="003B86"/>
                    </a:gs>
                  </a:gsLst>
                  <a:lin ang="10800000" scaled="1"/>
                </a:gradFill>
              </a:rPr>
              <a:t> </a:t>
            </a:r>
            <a:r>
              <a:rPr lang="uk-UA" sz="3600" b="1" dirty="0">
                <a:gradFill flip="none" rotWithShape="1">
                  <a:gsLst>
                    <a:gs pos="0">
                      <a:srgbClr val="00A9D6"/>
                    </a:gs>
                    <a:gs pos="36000">
                      <a:srgbClr val="005B9D"/>
                    </a:gs>
                    <a:gs pos="62000">
                      <a:srgbClr val="003B86"/>
                    </a:gs>
                  </a:gsLst>
                  <a:lin ang="10800000" scaled="1"/>
                  <a:tileRect/>
                </a:gradFill>
              </a:rPr>
              <a:t>ОТНОШЕНИЯ</a:t>
            </a:r>
            <a:r>
              <a:rPr lang="uk-UA" sz="3600" b="1" dirty="0">
                <a:gradFill>
                  <a:gsLst>
                    <a:gs pos="0">
                      <a:srgbClr val="00A9D6"/>
                    </a:gs>
                    <a:gs pos="36000">
                      <a:srgbClr val="005B9D"/>
                    </a:gs>
                    <a:gs pos="62000">
                      <a:srgbClr val="003B86"/>
                    </a:gs>
                  </a:gsLst>
                  <a:lin ang="10800000" scaled="1"/>
                </a:gradFill>
              </a:rPr>
              <a:t> </a:t>
            </a:r>
            <a:r>
              <a:rPr lang="uk-UA" sz="3600" b="1" dirty="0">
                <a:gradFill flip="none" rotWithShape="1">
                  <a:gsLst>
                    <a:gs pos="0">
                      <a:srgbClr val="00A9D6"/>
                    </a:gs>
                    <a:gs pos="36000">
                      <a:srgbClr val="005B9D"/>
                    </a:gs>
                    <a:gs pos="62000">
                      <a:srgbClr val="003B86"/>
                    </a:gs>
                  </a:gsLst>
                  <a:lin ang="10800000" scaled="1"/>
                  <a:tileRect/>
                </a:gradFill>
              </a:rPr>
              <a:t>КАЗАХСТАНСКИХ</a:t>
            </a:r>
            <a:r>
              <a:rPr lang="uk-UA" sz="3600" b="1" dirty="0">
                <a:gradFill>
                  <a:gsLst>
                    <a:gs pos="0">
                      <a:srgbClr val="00A9D6"/>
                    </a:gs>
                    <a:gs pos="36000">
                      <a:srgbClr val="005B9D"/>
                    </a:gs>
                    <a:gs pos="62000">
                      <a:srgbClr val="003B86"/>
                    </a:gs>
                  </a:gsLst>
                  <a:lin ang="10800000" scaled="1"/>
                </a:gradFill>
              </a:rPr>
              <a:t> </a:t>
            </a:r>
            <a:r>
              <a:rPr lang="uk-UA" sz="3600" b="1" dirty="0">
                <a:gradFill flip="none" rotWithShape="1">
                  <a:gsLst>
                    <a:gs pos="0">
                      <a:srgbClr val="00A9D6"/>
                    </a:gs>
                    <a:gs pos="36000">
                      <a:srgbClr val="005B9D"/>
                    </a:gs>
                    <a:gs pos="62000">
                      <a:srgbClr val="003B86"/>
                    </a:gs>
                  </a:gsLst>
                  <a:lin ang="10800000" scaled="1"/>
                  <a:tileRect/>
                </a:gradFill>
              </a:rPr>
              <a:t>ЖЕНЩИН</a:t>
            </a:r>
            <a:r>
              <a:rPr lang="uk-UA" sz="3600" b="1" dirty="0">
                <a:gradFill>
                  <a:gsLst>
                    <a:gs pos="0">
                      <a:srgbClr val="00A9D6"/>
                    </a:gs>
                    <a:gs pos="36000">
                      <a:srgbClr val="005B9D"/>
                    </a:gs>
                    <a:gs pos="62000">
                      <a:srgbClr val="003B86"/>
                    </a:gs>
                  </a:gsLst>
                  <a:lin ang="10800000" scaled="1"/>
                </a:gradFill>
              </a:rPr>
              <a:t> </a:t>
            </a:r>
            <a:r>
              <a:rPr lang="uk-UA" sz="3600" b="1" dirty="0">
                <a:gradFill flip="none" rotWithShape="1">
                  <a:gsLst>
                    <a:gs pos="0">
                      <a:srgbClr val="00A9D6"/>
                    </a:gs>
                    <a:gs pos="36000">
                      <a:srgbClr val="005B9D"/>
                    </a:gs>
                    <a:gs pos="62000">
                      <a:srgbClr val="003B86"/>
                    </a:gs>
                  </a:gsLst>
                  <a:lin ang="10800000" scaled="1"/>
                  <a:tileRect/>
                </a:gradFill>
              </a:rPr>
              <a:t>К СВОЕМУ </a:t>
            </a:r>
            <a:r>
              <a:rPr lang="uk-UA" sz="3600" b="1" dirty="0">
                <a:gradFill>
                  <a:gsLst>
                    <a:gs pos="0">
                      <a:srgbClr val="00A9D6"/>
                    </a:gs>
                    <a:gs pos="36000">
                      <a:srgbClr val="005B9D"/>
                    </a:gs>
                    <a:gs pos="62000">
                      <a:srgbClr val="003B86"/>
                    </a:gs>
                  </a:gsLst>
                  <a:lin ang="10800000" scaled="1"/>
                </a:gradFill>
              </a:rPr>
              <a:t>ЗДОРОВЬЮ  </a:t>
            </a:r>
            <a:endParaRPr lang="ru-RU" sz="3600" b="1" dirty="0">
              <a:gradFill>
                <a:gsLst>
                  <a:gs pos="0">
                    <a:srgbClr val="00A9D6"/>
                  </a:gs>
                  <a:gs pos="36000">
                    <a:srgbClr val="005B9D"/>
                  </a:gs>
                  <a:gs pos="62000">
                    <a:srgbClr val="003B86"/>
                  </a:gs>
                </a:gsLst>
                <a:lin ang="10800000" scaled="1"/>
              </a:gra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0B33EB6-9AAC-4C33-A743-F5B273D9C81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77823" y="6107685"/>
            <a:ext cx="1459962" cy="52996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D1A45D9-228F-4790-A235-57ADB30863CD}"/>
              </a:ext>
            </a:extLst>
          </p:cNvPr>
          <p:cNvSpPr txBox="1"/>
          <p:nvPr/>
        </p:nvSpPr>
        <p:spPr>
          <a:xfrm>
            <a:off x="283603" y="6522235"/>
            <a:ext cx="2582862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300" normalizeH="0" baseline="0" noProof="0" dirty="0">
                <a:ln>
                  <a:noFill/>
                </a:ln>
                <a:solidFill>
                  <a:srgbClr val="44546A">
                    <a:lumMod val="50000"/>
                    <a:lumOff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www.4service.group</a:t>
            </a:r>
            <a:endParaRPr kumimoji="0" lang="LID4096" sz="900" b="0" i="0" u="none" strike="noStrike" kern="1200" cap="none" spc="300" normalizeH="0" baseline="0" noProof="0" dirty="0">
              <a:ln>
                <a:noFill/>
              </a:ln>
              <a:solidFill>
                <a:srgbClr val="44546A">
                  <a:lumMod val="50000"/>
                  <a:lumOff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Текст 2">
            <a:extLst>
              <a:ext uri="{FF2B5EF4-FFF2-40B4-BE49-F238E27FC236}">
                <a16:creationId xmlns:a16="http://schemas.microsoft.com/office/drawing/2014/main" id="{9B474B5E-405D-4E70-84C9-D4C21E560325}"/>
              </a:ext>
            </a:extLst>
          </p:cNvPr>
          <p:cNvSpPr txBox="1">
            <a:spLocks/>
          </p:cNvSpPr>
          <p:nvPr/>
        </p:nvSpPr>
        <p:spPr>
          <a:xfrm>
            <a:off x="283603" y="5687822"/>
            <a:ext cx="4367531" cy="834413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0" i="0" kern="120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C448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Подготовлено</a:t>
            </a:r>
            <a:r>
              <a:rPr kumimoji="0" lang="uk-UA" sz="2000" b="0" i="0" u="none" strike="noStrike" kern="1200" cap="none" spc="0" normalizeH="0" baseline="0" noProof="0" dirty="0">
                <a:ln>
                  <a:noFill/>
                </a:ln>
                <a:solidFill>
                  <a:srgbClr val="0C448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для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600" dirty="0">
                <a:ln>
                  <a:noFill/>
                </a:ln>
                <a:solidFill>
                  <a:srgbClr val="0C44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Июль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C448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202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C448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C448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16462F1-70E5-43FD-950E-4F6BFE7468D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275"/>
          <a:stretch/>
        </p:blipFill>
        <p:spPr>
          <a:xfrm>
            <a:off x="2319929" y="5687822"/>
            <a:ext cx="1716362" cy="31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8327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EAAA8F6-D81B-4318-9555-3AECDADFF74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275"/>
          <a:stretch/>
        </p:blipFill>
        <p:spPr>
          <a:xfrm>
            <a:off x="10423384" y="179555"/>
            <a:ext cx="1716362" cy="317990"/>
          </a:xfrm>
          <a:prstGeom prst="rect">
            <a:avLst/>
          </a:prstGeom>
        </p:spPr>
      </p:pic>
      <p:sp>
        <p:nvSpPr>
          <p:cNvPr id="139" name="TextBox 138">
            <a:extLst>
              <a:ext uri="{FF2B5EF4-FFF2-40B4-BE49-F238E27FC236}">
                <a16:creationId xmlns:a16="http://schemas.microsoft.com/office/drawing/2014/main" id="{ADF42539-A545-4A95-8DAF-7F3B588A6CFF}"/>
              </a:ext>
            </a:extLst>
          </p:cNvPr>
          <p:cNvSpPr txBox="1"/>
          <p:nvPr/>
        </p:nvSpPr>
        <p:spPr>
          <a:xfrm>
            <a:off x="210043" y="6399214"/>
            <a:ext cx="8368412" cy="461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914309">
              <a:lnSpc>
                <a:spcPct val="75000"/>
              </a:lnSpc>
              <a:defRPr/>
            </a:pPr>
            <a:r>
              <a:rPr lang="ru-RU" sz="1050" i="1" dirty="0">
                <a:solidFill>
                  <a:prstClr val="black"/>
                </a:solidFill>
              </a:rPr>
              <a:t>А18. Пользовались ли Вы экстренными методами контрацепции? А19</a:t>
            </a:r>
            <a:r>
              <a:rPr kumimoji="0" lang="ru-RU" sz="105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Как часто вы пользовались экстренной контрацепцией за последние 5 лет?  А20. Почему вам пришлось использовать экстренную контрацепцию? </a:t>
            </a:r>
          </a:p>
          <a:p>
            <a:pPr lvl="0" algn="just" defTabSz="914309">
              <a:lnSpc>
                <a:spcPct val="75000"/>
              </a:lnSpc>
              <a:defRPr/>
            </a:pPr>
            <a:r>
              <a:rPr kumimoji="0" lang="ru-RU" sz="105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А21. Как вы относитесь к искусственному прерыванию беременности (аборту)?</a:t>
            </a:r>
            <a:endParaRPr kumimoji="0" lang="uk-UA" sz="105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181E6F64-C0EC-4FE9-8AE4-7769DDC480D4}"/>
              </a:ext>
            </a:extLst>
          </p:cNvPr>
          <p:cNvSpPr txBox="1"/>
          <p:nvPr/>
        </p:nvSpPr>
        <p:spPr>
          <a:xfrm>
            <a:off x="217818" y="6160095"/>
            <a:ext cx="113517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База: Все респонденты </a:t>
            </a:r>
            <a:r>
              <a:rPr kumimoji="0" lang="ru-RU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wave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 N=817, </a:t>
            </a:r>
            <a:r>
              <a:rPr kumimoji="0" lang="ru-RU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wave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1 N=814</a:t>
            </a:r>
            <a:endParaRPr kumimoji="0" lang="ru-RU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41" name="Straight Connector 42">
            <a:extLst>
              <a:ext uri="{FF2B5EF4-FFF2-40B4-BE49-F238E27FC236}">
                <a16:creationId xmlns:a16="http://schemas.microsoft.com/office/drawing/2014/main" id="{1229325C-1F18-4064-BB58-DDF3D7199DA9}"/>
              </a:ext>
            </a:extLst>
          </p:cNvPr>
          <p:cNvCxnSpPr>
            <a:cxnSpLocks/>
          </p:cNvCxnSpPr>
          <p:nvPr/>
        </p:nvCxnSpPr>
        <p:spPr>
          <a:xfrm>
            <a:off x="-21956" y="6380164"/>
            <a:ext cx="4608000" cy="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0A4591"/>
                </a:gs>
                <a:gs pos="29000">
                  <a:srgbClr val="0868B9"/>
                </a:gs>
                <a:gs pos="61000">
                  <a:srgbClr val="06A9D2"/>
                </a:gs>
                <a:gs pos="84000">
                  <a:srgbClr val="05CFC6"/>
                </a:gs>
              </a:gsLst>
              <a:lin ang="0" scaled="1"/>
              <a:tileRect/>
            </a:gradFill>
            <a:prstDash val="solid"/>
          </a:ln>
          <a:effectLst/>
        </p:spPr>
      </p:cxnSp>
      <p:sp>
        <p:nvSpPr>
          <p:cNvPr id="8" name="Заголовок 3">
            <a:extLst>
              <a:ext uri="{FF2B5EF4-FFF2-40B4-BE49-F238E27FC236}">
                <a16:creationId xmlns:a16="http://schemas.microsoft.com/office/drawing/2014/main" id="{9B938736-7F0E-4503-A26F-0B495C728F18}"/>
              </a:ext>
            </a:extLst>
          </p:cNvPr>
          <p:cNvSpPr txBox="1">
            <a:spLocks/>
          </p:cNvSpPr>
          <p:nvPr/>
        </p:nvSpPr>
        <p:spPr>
          <a:xfrm>
            <a:off x="138130" y="-21065"/>
            <a:ext cx="10153351" cy="945498"/>
          </a:xfrm>
          <a:prstGeom prst="rect">
            <a:avLst/>
          </a:prstGeom>
        </p:spPr>
        <p:txBody>
          <a:bodyPr vert="horz" lIns="0" tIns="0" rIns="0" bIns="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lvl="0" indent="0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4000" b="1" dirty="0">
                <a:gradFill flip="none" rotWithShape="1">
                  <a:gsLst>
                    <a:gs pos="0">
                      <a:srgbClr val="00A9D6"/>
                    </a:gs>
                    <a:gs pos="36000">
                      <a:srgbClr val="005B9D"/>
                    </a:gs>
                    <a:gs pos="62000">
                      <a:srgbClr val="003B86"/>
                    </a:gs>
                  </a:gsLst>
                  <a:lin ang="10800000" scaled="1"/>
                  <a:tileRect/>
                </a:gradFill>
                <a:latin typeface="+mn-lt"/>
                <a:ea typeface="+mn-ea"/>
                <a:cs typeface="+mn-cs"/>
              </a:rPr>
              <a:t>ИСПОЛЬЗОВАНИЕ ЭКСТРЕННОЙ КОНТРАЦЕПЦИИ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2684D91F-DF5C-4E5E-9044-7E1270EF122C}"/>
              </a:ext>
            </a:extLst>
          </p:cNvPr>
          <p:cNvSpPr txBox="1"/>
          <p:nvPr/>
        </p:nvSpPr>
        <p:spPr>
          <a:xfrm>
            <a:off x="6829183" y="6028578"/>
            <a:ext cx="2776238" cy="258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</a:t>
            </a:r>
            <a:r>
              <a:rPr lang="en-US" sz="1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</a:t>
            </a:r>
            <a:r>
              <a:rPr lang="ru-RU" sz="1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% - Затрудняются ответить</a:t>
            </a:r>
            <a:r>
              <a:rPr lang="en-US" sz="1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– 34%</a:t>
            </a:r>
            <a:endParaRPr lang="ru-RU" sz="12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4B41B0D6-78E4-4797-9BB4-E0B1A51B1D37}"/>
              </a:ext>
            </a:extLst>
          </p:cNvPr>
          <p:cNvSpPr txBox="1"/>
          <p:nvPr/>
        </p:nvSpPr>
        <p:spPr>
          <a:xfrm>
            <a:off x="2503599" y="1499954"/>
            <a:ext cx="3186671" cy="9842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b="1" dirty="0">
                <a:solidFill>
                  <a:srgbClr val="0C4486"/>
                </a:solidFill>
              </a:rPr>
              <a:t>ПРИХОДИЛОСЬ ИСПОЛЬЗОВАТЬ ЭКСТРЕННУЮ ГОРМОНАЛЬНУЮ КОНТРАЦЕПЦИЮ</a:t>
            </a: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72C6FBED-CCEA-432D-BFE2-AA250631FC3E}"/>
              </a:ext>
            </a:extLst>
          </p:cNvPr>
          <p:cNvGrpSpPr/>
          <p:nvPr/>
        </p:nvGrpSpPr>
        <p:grpSpPr>
          <a:xfrm>
            <a:off x="304412" y="780498"/>
            <a:ext cx="3418053" cy="2745411"/>
            <a:chOff x="1433282" y="1148005"/>
            <a:chExt cx="3418053" cy="2745411"/>
          </a:xfrm>
        </p:grpSpPr>
        <p:graphicFrame>
          <p:nvGraphicFramePr>
            <p:cNvPr id="125" name="Object 5">
              <a:extLst>
                <a:ext uri="{FF2B5EF4-FFF2-40B4-BE49-F238E27FC236}">
                  <a16:creationId xmlns:a16="http://schemas.microsoft.com/office/drawing/2014/main" id="{188DBAB3-4169-48F5-AC17-A1347882ED32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52959664"/>
                </p:ext>
              </p:extLst>
            </p:nvPr>
          </p:nvGraphicFramePr>
          <p:xfrm>
            <a:off x="1433282" y="1544451"/>
            <a:ext cx="2228711" cy="234896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126" name="Shape 8211">
              <a:extLst>
                <a:ext uri="{FF2B5EF4-FFF2-40B4-BE49-F238E27FC236}">
                  <a16:creationId xmlns:a16="http://schemas.microsoft.com/office/drawing/2014/main" id="{E0D08E2A-F905-4F9F-9B93-2D1BD8C98EE0}"/>
                </a:ext>
              </a:extLst>
            </p:cNvPr>
            <p:cNvSpPr/>
            <p:nvPr/>
          </p:nvSpPr>
          <p:spPr>
            <a:xfrm rot="20676880">
              <a:off x="2340343" y="1370835"/>
              <a:ext cx="216733" cy="14680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2" h="21554" extrusionOk="0">
                  <a:moveTo>
                    <a:pt x="21072" y="0"/>
                  </a:moveTo>
                  <a:cubicBezTo>
                    <a:pt x="21072" y="0"/>
                    <a:pt x="21072" y="0"/>
                    <a:pt x="21072" y="0"/>
                  </a:cubicBezTo>
                  <a:cubicBezTo>
                    <a:pt x="17569" y="20843"/>
                    <a:pt x="17569" y="20843"/>
                    <a:pt x="17569" y="20843"/>
                  </a:cubicBezTo>
                  <a:cubicBezTo>
                    <a:pt x="17569" y="21247"/>
                    <a:pt x="13483" y="21600"/>
                    <a:pt x="8229" y="21550"/>
                  </a:cubicBezTo>
                  <a:cubicBezTo>
                    <a:pt x="8229" y="21550"/>
                    <a:pt x="8229" y="21550"/>
                    <a:pt x="8229" y="21550"/>
                  </a:cubicBezTo>
                  <a:cubicBezTo>
                    <a:pt x="3558" y="21550"/>
                    <a:pt x="-528" y="21146"/>
                    <a:pt x="56" y="20742"/>
                  </a:cubicBezTo>
                  <a:lnTo>
                    <a:pt x="21072" y="0"/>
                  </a:lnTo>
                  <a:close/>
                </a:path>
              </a:pathLst>
            </a:custGeom>
            <a:solidFill>
              <a:srgbClr val="7F7F7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dirty="0"/>
            </a:p>
          </p:txBody>
        </p: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BF218DB7-98D3-4AB4-A1E4-F7E5E9F33EFE}"/>
                </a:ext>
              </a:extLst>
            </p:cNvPr>
            <p:cNvSpPr txBox="1"/>
            <p:nvPr/>
          </p:nvSpPr>
          <p:spPr>
            <a:xfrm>
              <a:off x="3643131" y="1148005"/>
              <a:ext cx="120820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b="1" dirty="0">
                  <a:solidFill>
                    <a:srgbClr val="0C4486"/>
                  </a:solidFill>
                  <a:latin typeface="Calibri" panose="020F0502020204030204"/>
                </a:rPr>
                <a:t>45</a:t>
              </a:r>
              <a:r>
                <a:rPr kumimoji="0" lang="ru-RU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C448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%</a:t>
              </a:r>
              <a:endParaRPr kumimoji="0" lang="ru-UA" sz="2400" b="1" i="0" u="none" strike="noStrike" kern="1200" cap="none" spc="0" normalizeH="0" baseline="0" noProof="0" dirty="0">
                <a:ln>
                  <a:noFill/>
                </a:ln>
                <a:solidFill>
                  <a:srgbClr val="0C448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D7AD300B-9B44-4B2F-A4D6-CCED2C3DE4DD}"/>
              </a:ext>
            </a:extLst>
          </p:cNvPr>
          <p:cNvSpPr txBox="1"/>
          <p:nvPr/>
        </p:nvSpPr>
        <p:spPr>
          <a:xfrm>
            <a:off x="5846248" y="4189812"/>
            <a:ext cx="4540719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noProof="1">
                <a:solidFill>
                  <a:srgbClr val="000000"/>
                </a:solidFill>
                <a:latin typeface="Calibri" panose="020F0502020204030204"/>
              </a:rPr>
              <a:t>Как часто за последние 5 лет?</a:t>
            </a:r>
            <a:endParaRPr lang="ru-RU" b="1" dirty="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42" name="Стрелка: вправо с вырезом 41">
            <a:extLst>
              <a:ext uri="{FF2B5EF4-FFF2-40B4-BE49-F238E27FC236}">
                <a16:creationId xmlns:a16="http://schemas.microsoft.com/office/drawing/2014/main" id="{E89EA314-8098-4B17-A7EF-24376488DCE1}"/>
              </a:ext>
            </a:extLst>
          </p:cNvPr>
          <p:cNvSpPr/>
          <p:nvPr/>
        </p:nvSpPr>
        <p:spPr>
          <a:xfrm rot="2775609">
            <a:off x="554071" y="2396653"/>
            <a:ext cx="592545" cy="646331"/>
          </a:xfrm>
          <a:prstGeom prst="notchedRightArrow">
            <a:avLst>
              <a:gd name="adj1" fmla="val 50000"/>
              <a:gd name="adj2" fmla="val 44617"/>
            </a:avLst>
          </a:prstGeom>
          <a:solidFill>
            <a:srgbClr val="0C448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graphicFrame>
        <p:nvGraphicFramePr>
          <p:cNvPr id="43" name="Диаграмма 42">
            <a:extLst>
              <a:ext uri="{FF2B5EF4-FFF2-40B4-BE49-F238E27FC236}">
                <a16:creationId xmlns:a16="http://schemas.microsoft.com/office/drawing/2014/main" id="{39EE8321-1F38-4C39-A25C-A0682F8C92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21418544"/>
              </p:ext>
            </p:extLst>
          </p:nvPr>
        </p:nvGraphicFramePr>
        <p:xfrm>
          <a:off x="9019158" y="4407407"/>
          <a:ext cx="3186671" cy="15946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1EC14BAD-3573-42C1-A0B3-5C34AE7D53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8522349"/>
              </p:ext>
            </p:extLst>
          </p:nvPr>
        </p:nvGraphicFramePr>
        <p:xfrm>
          <a:off x="6896926" y="4580169"/>
          <a:ext cx="1925722" cy="13364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25722">
                  <a:extLst>
                    <a:ext uri="{9D8B030D-6E8A-4147-A177-3AD203B41FA5}">
                      <a16:colId xmlns:a16="http://schemas.microsoft.com/office/drawing/2014/main" val="3759162844"/>
                    </a:ext>
                  </a:extLst>
                </a:gridCol>
              </a:tblGrid>
              <a:tr h="445472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>
                          <a:effectLst/>
                        </a:rPr>
                        <a:t>1-2 раза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2095594"/>
                  </a:ext>
                </a:extLst>
              </a:tr>
              <a:tr h="445472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>
                          <a:effectLst/>
                        </a:rPr>
                        <a:t>3-5 раз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3354779"/>
                  </a:ext>
                </a:extLst>
              </a:tr>
              <a:tr h="445472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>
                          <a:effectLst/>
                        </a:rPr>
                        <a:t>6 раз и более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2314571"/>
                  </a:ext>
                </a:extLst>
              </a:tr>
            </a:tbl>
          </a:graphicData>
        </a:graphic>
      </p:graphicFrame>
      <p:sp>
        <p:nvSpPr>
          <p:cNvPr id="45" name="TextBox 44">
            <a:extLst>
              <a:ext uri="{FF2B5EF4-FFF2-40B4-BE49-F238E27FC236}">
                <a16:creationId xmlns:a16="http://schemas.microsoft.com/office/drawing/2014/main" id="{D51E245D-2764-4A01-BDC2-F2C4BC384CCF}"/>
              </a:ext>
            </a:extLst>
          </p:cNvPr>
          <p:cNvSpPr txBox="1"/>
          <p:nvPr/>
        </p:nvSpPr>
        <p:spPr>
          <a:xfrm>
            <a:off x="754863" y="2929256"/>
            <a:ext cx="17782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wave 1 N=</a:t>
            </a:r>
            <a:r>
              <a:rPr kumimoji="0" lang="uk-UA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159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</a:rPr>
              <a:t>, 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wave 2 N=200</a:t>
            </a:r>
            <a:endParaRPr lang="ru-RU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0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22B0231-E3E8-4536-92A6-8DC124CCCB15}"/>
              </a:ext>
            </a:extLst>
          </p:cNvPr>
          <p:cNvSpPr txBox="1"/>
          <p:nvPr/>
        </p:nvSpPr>
        <p:spPr>
          <a:xfrm>
            <a:off x="565408" y="3214602"/>
            <a:ext cx="4540719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noProof="1">
                <a:solidFill>
                  <a:srgbClr val="000000"/>
                </a:solidFill>
                <a:latin typeface="Calibri" panose="020F0502020204030204"/>
              </a:rPr>
              <a:t>Почему приходилось использовать?</a:t>
            </a:r>
            <a:endParaRPr lang="ru-RU" b="1" dirty="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4E34D4B-3553-4740-8688-0F596DF26FC4}"/>
              </a:ext>
            </a:extLst>
          </p:cNvPr>
          <p:cNvSpPr txBox="1"/>
          <p:nvPr/>
        </p:nvSpPr>
        <p:spPr>
          <a:xfrm>
            <a:off x="565408" y="5851339"/>
            <a:ext cx="2776238" cy="258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12% - Затрудняются ответить</a:t>
            </a:r>
            <a:r>
              <a:rPr lang="en-US" sz="1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– 10%</a:t>
            </a:r>
            <a:endParaRPr lang="ru-RU" sz="12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48" name="Диаграмма 47">
            <a:extLst>
              <a:ext uri="{FF2B5EF4-FFF2-40B4-BE49-F238E27FC236}">
                <a16:creationId xmlns:a16="http://schemas.microsoft.com/office/drawing/2014/main" id="{1DDC4E3F-F6F7-4C91-8EF2-F27AE0AF5B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19604608"/>
              </p:ext>
            </p:extLst>
          </p:nvPr>
        </p:nvGraphicFramePr>
        <p:xfrm>
          <a:off x="4134420" y="3520780"/>
          <a:ext cx="3023243" cy="2212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49" name="Таблица 48">
            <a:extLst>
              <a:ext uri="{FF2B5EF4-FFF2-40B4-BE49-F238E27FC236}">
                <a16:creationId xmlns:a16="http://schemas.microsoft.com/office/drawing/2014/main" id="{723F0FDB-610F-458C-BDC1-23D509F0CB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4627131"/>
              </p:ext>
            </p:extLst>
          </p:nvPr>
        </p:nvGraphicFramePr>
        <p:xfrm>
          <a:off x="1828803" y="3636349"/>
          <a:ext cx="2244828" cy="20190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44828">
                  <a:extLst>
                    <a:ext uri="{9D8B030D-6E8A-4147-A177-3AD203B41FA5}">
                      <a16:colId xmlns:a16="http://schemas.microsoft.com/office/drawing/2014/main" val="3759162844"/>
                    </a:ext>
                  </a:extLst>
                </a:gridCol>
              </a:tblGrid>
              <a:tr h="504772"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Имел место незащищенный половой акт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2095594"/>
                  </a:ext>
                </a:extLst>
              </a:tr>
              <a:tr h="504772"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Имел место дефект средств барьерной контрацепции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3354779"/>
                  </a:ext>
                </a:extLst>
              </a:tr>
              <a:tr h="504772"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Не соблюдалась схема оральных контрацептивов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2314571"/>
                  </a:ext>
                </a:extLst>
              </a:tr>
              <a:tr h="504772"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Было неверно использовано средство контрацепции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5541126"/>
                  </a:ext>
                </a:extLst>
              </a:tr>
            </a:tbl>
          </a:graphicData>
        </a:graphic>
      </p:graphicFrame>
      <p:sp>
        <p:nvSpPr>
          <p:cNvPr id="50" name="Скругленный прямоугольник 22">
            <a:extLst>
              <a:ext uri="{FF2B5EF4-FFF2-40B4-BE49-F238E27FC236}">
                <a16:creationId xmlns:a16="http://schemas.microsoft.com/office/drawing/2014/main" id="{8CC49A14-851C-41B7-B779-A40AFCC4CD96}"/>
              </a:ext>
            </a:extLst>
          </p:cNvPr>
          <p:cNvSpPr/>
          <p:nvPr/>
        </p:nvSpPr>
        <p:spPr>
          <a:xfrm>
            <a:off x="5833713" y="864524"/>
            <a:ext cx="5954233" cy="3065443"/>
          </a:xfrm>
          <a:prstGeom prst="roundRect">
            <a:avLst>
              <a:gd name="adj" fmla="val 5587"/>
            </a:avLst>
          </a:prstGeom>
          <a:solidFill>
            <a:schemeClr val="bg1"/>
          </a:solidFill>
          <a:ln w="25400" cap="flat">
            <a:noFill/>
            <a:prstDash val="solid"/>
            <a:miter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27292D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27A7028-98C9-45E0-969C-DD50CD2D1682}"/>
              </a:ext>
            </a:extLst>
          </p:cNvPr>
          <p:cNvSpPr txBox="1"/>
          <p:nvPr/>
        </p:nvSpPr>
        <p:spPr>
          <a:xfrm>
            <a:off x="7660424" y="3036236"/>
            <a:ext cx="1631820" cy="4478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t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Как одобряют, так и не одобряют</a:t>
            </a:r>
          </a:p>
        </p:txBody>
      </p: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EE33307D-3348-47D5-A5EF-08408376FA68}"/>
              </a:ext>
            </a:extLst>
          </p:cNvPr>
          <p:cNvGrpSpPr/>
          <p:nvPr/>
        </p:nvGrpSpPr>
        <p:grpSpPr>
          <a:xfrm>
            <a:off x="8513901" y="1190721"/>
            <a:ext cx="4378812" cy="2722771"/>
            <a:chOff x="-503526" y="859598"/>
            <a:chExt cx="2886505" cy="1976431"/>
          </a:xfrm>
        </p:grpSpPr>
        <p:grpSp>
          <p:nvGrpSpPr>
            <p:cNvPr id="55" name="Группа 54">
              <a:extLst>
                <a:ext uri="{FF2B5EF4-FFF2-40B4-BE49-F238E27FC236}">
                  <a16:creationId xmlns:a16="http://schemas.microsoft.com/office/drawing/2014/main" id="{89063C1F-E91A-4E2A-A2FB-74993381B44A}"/>
                </a:ext>
              </a:extLst>
            </p:cNvPr>
            <p:cNvGrpSpPr/>
            <p:nvPr/>
          </p:nvGrpSpPr>
          <p:grpSpPr>
            <a:xfrm>
              <a:off x="-503526" y="859598"/>
              <a:ext cx="2886505" cy="1976431"/>
              <a:chOff x="4297737" y="2539384"/>
              <a:chExt cx="3313901" cy="2218600"/>
            </a:xfrm>
          </p:grpSpPr>
          <p:graphicFrame>
            <p:nvGraphicFramePr>
              <p:cNvPr id="57" name="Диаграмма 56">
                <a:extLst>
                  <a:ext uri="{FF2B5EF4-FFF2-40B4-BE49-F238E27FC236}">
                    <a16:creationId xmlns:a16="http://schemas.microsoft.com/office/drawing/2014/main" id="{69D64E61-EE2C-403C-B311-3E610EE60952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437494343"/>
                  </p:ext>
                </p:extLst>
              </p:nvPr>
            </p:nvGraphicFramePr>
            <p:xfrm>
              <a:off x="4297737" y="2539384"/>
              <a:ext cx="3313901" cy="221860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8"/>
              </a:graphicData>
            </a:graphic>
          </p:graphicFrame>
          <p:sp>
            <p:nvSpPr>
              <p:cNvPr id="58" name="Shape 2699">
                <a:extLst>
                  <a:ext uri="{FF2B5EF4-FFF2-40B4-BE49-F238E27FC236}">
                    <a16:creationId xmlns:a16="http://schemas.microsoft.com/office/drawing/2014/main" id="{5A7C07B9-D502-49B8-A561-82BD40BDF6B7}"/>
                  </a:ext>
                </a:extLst>
              </p:cNvPr>
              <p:cNvSpPr/>
              <p:nvPr/>
            </p:nvSpPr>
            <p:spPr>
              <a:xfrm>
                <a:off x="4713061" y="3028392"/>
                <a:ext cx="2149883" cy="75235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/>
              <a:p>
                <a:pPr algn="ctr">
                  <a:defRPr sz="4800"/>
                </a:pPr>
                <a:r>
                  <a:rPr lang="en-US" sz="5400" b="1" dirty="0"/>
                  <a:t>42</a:t>
                </a:r>
                <a:r>
                  <a:rPr lang="ru-RU" sz="5400" b="1" dirty="0"/>
                  <a:t>%</a:t>
                </a:r>
                <a:endParaRPr sz="5400" b="1" dirty="0"/>
              </a:p>
            </p:txBody>
          </p:sp>
        </p:grpSp>
        <p:sp>
          <p:nvSpPr>
            <p:cNvPr id="56" name="Прямоугольник 55">
              <a:extLst>
                <a:ext uri="{FF2B5EF4-FFF2-40B4-BE49-F238E27FC236}">
                  <a16:creationId xmlns:a16="http://schemas.microsoft.com/office/drawing/2014/main" id="{285CCA95-BBCE-443A-943E-56BE98A2FB00}"/>
                </a:ext>
              </a:extLst>
            </p:cNvPr>
            <p:cNvSpPr/>
            <p:nvPr/>
          </p:nvSpPr>
          <p:spPr>
            <a:xfrm>
              <a:off x="160879" y="1846505"/>
              <a:ext cx="1260231" cy="6424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80000"/>
                </a:lnSpc>
                <a:defRPr/>
              </a:pPr>
              <a:r>
                <a:rPr lang="ru-RU" sz="1600" b="1" dirty="0">
                  <a:solidFill>
                    <a:srgbClr val="000000"/>
                  </a:solidFill>
                </a:rPr>
                <a:t>НЕ одобряют </a:t>
              </a:r>
              <a:r>
                <a:rPr lang="ru-RU" sz="1600" dirty="0">
                  <a:solidFill>
                    <a:srgbClr val="000000"/>
                  </a:solidFill>
                </a:rPr>
                <a:t>искусственное прерывание беременности</a:t>
              </a:r>
            </a:p>
          </p:txBody>
        </p:sp>
      </p:grpSp>
      <p:cxnSp>
        <p:nvCxnSpPr>
          <p:cNvPr id="59" name="Straight Connector 3">
            <a:extLst>
              <a:ext uri="{FF2B5EF4-FFF2-40B4-BE49-F238E27FC236}">
                <a16:creationId xmlns:a16="http://schemas.microsoft.com/office/drawing/2014/main" id="{8A827611-B7D3-407E-BC6A-0682CC54DC2D}"/>
              </a:ext>
            </a:extLst>
          </p:cNvPr>
          <p:cNvCxnSpPr>
            <a:cxnSpLocks/>
          </p:cNvCxnSpPr>
          <p:nvPr/>
        </p:nvCxnSpPr>
        <p:spPr>
          <a:xfrm flipH="1">
            <a:off x="9676317" y="2528490"/>
            <a:ext cx="1872354" cy="2181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3">
            <a:extLst>
              <a:ext uri="{FF2B5EF4-FFF2-40B4-BE49-F238E27FC236}">
                <a16:creationId xmlns:a16="http://schemas.microsoft.com/office/drawing/2014/main" id="{C0FFC062-AAAF-4DCE-B2B7-54E4F6A78919}"/>
              </a:ext>
            </a:extLst>
          </p:cNvPr>
          <p:cNvCxnSpPr>
            <a:cxnSpLocks/>
          </p:cNvCxnSpPr>
          <p:nvPr/>
        </p:nvCxnSpPr>
        <p:spPr>
          <a:xfrm flipH="1" flipV="1">
            <a:off x="8407174" y="1790855"/>
            <a:ext cx="1253322" cy="144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3">
            <a:extLst>
              <a:ext uri="{FF2B5EF4-FFF2-40B4-BE49-F238E27FC236}">
                <a16:creationId xmlns:a16="http://schemas.microsoft.com/office/drawing/2014/main" id="{958BDD41-73D2-4364-A12C-266F79D4827F}"/>
              </a:ext>
            </a:extLst>
          </p:cNvPr>
          <p:cNvCxnSpPr>
            <a:cxnSpLocks/>
          </p:cNvCxnSpPr>
          <p:nvPr/>
        </p:nvCxnSpPr>
        <p:spPr>
          <a:xfrm flipH="1">
            <a:off x="7522083" y="3412559"/>
            <a:ext cx="2330026" cy="1644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1446CFE4-A838-4F5F-A3D8-79E21D9DCB82}"/>
              </a:ext>
            </a:extLst>
          </p:cNvPr>
          <p:cNvSpPr txBox="1"/>
          <p:nvPr/>
        </p:nvSpPr>
        <p:spPr>
          <a:xfrm>
            <a:off x="7551579" y="1553609"/>
            <a:ext cx="2021682" cy="2754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r" defTabSz="914400" rtl="0" eaLnBrk="1" fontAlgn="t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Одобряют</a:t>
            </a:r>
            <a:endParaRPr kumimoji="0" lang="uk-UA" sz="1400" b="0" i="0" u="none" strike="noStrike" kern="120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4116D33A-6146-4A62-B6A8-1853EA98A825}"/>
              </a:ext>
            </a:extLst>
          </p:cNvPr>
          <p:cNvSpPr txBox="1"/>
          <p:nvPr/>
        </p:nvSpPr>
        <p:spPr>
          <a:xfrm>
            <a:off x="5567789" y="917536"/>
            <a:ext cx="6486082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noProof="1">
                <a:solidFill>
                  <a:srgbClr val="000000"/>
                </a:solidFill>
                <a:latin typeface="Calibri" panose="020F0502020204030204"/>
              </a:rPr>
              <a:t>Отношение к </a:t>
            </a:r>
            <a:r>
              <a:rPr lang="ru-RU" sz="1800" b="1" dirty="0">
                <a:solidFill>
                  <a:srgbClr val="000000"/>
                </a:solidFill>
              </a:rPr>
              <a:t>искусственному прерыванию беременности</a:t>
            </a:r>
            <a:endParaRPr lang="ru-RU" b="1" dirty="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87A2F97-7321-4A14-A4F3-D51C6215B599}"/>
              </a:ext>
            </a:extLst>
          </p:cNvPr>
          <p:cNvSpPr txBox="1"/>
          <p:nvPr/>
        </p:nvSpPr>
        <p:spPr>
          <a:xfrm>
            <a:off x="1130860" y="2635225"/>
            <a:ext cx="11657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i="1" dirty="0">
                <a:solidFill>
                  <a:schemeClr val="bg1">
                    <a:lumMod val="50000"/>
                  </a:schemeClr>
                </a:solidFill>
                <a:latin typeface="Calibri" panose="020F0502020204030204"/>
              </a:rPr>
              <a:t>wave </a:t>
            </a:r>
            <a:r>
              <a:rPr lang="uk-UA" sz="1400" b="1" i="1" dirty="0">
                <a:solidFill>
                  <a:schemeClr val="bg1">
                    <a:lumMod val="50000"/>
                  </a:schemeClr>
                </a:solidFill>
                <a:latin typeface="Calibri" panose="020F0502020204030204"/>
              </a:rPr>
              <a:t>1 - </a:t>
            </a:r>
            <a:r>
              <a:rPr lang="en-US" sz="1400" b="1" i="1" dirty="0">
                <a:solidFill>
                  <a:schemeClr val="bg1">
                    <a:lumMod val="50000"/>
                  </a:schemeClr>
                </a:solidFill>
                <a:latin typeface="Calibri" panose="020F0502020204030204"/>
              </a:rPr>
              <a:t>20</a:t>
            </a:r>
            <a:r>
              <a:rPr kumimoji="0" lang="uk-UA" sz="1400" b="1" i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  <a:endParaRPr kumimoji="0" lang="ru-RU" sz="1400" b="1" i="1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3" name="Группа 62">
            <a:extLst>
              <a:ext uri="{FF2B5EF4-FFF2-40B4-BE49-F238E27FC236}">
                <a16:creationId xmlns:a16="http://schemas.microsoft.com/office/drawing/2014/main" id="{1F2E26DE-2D30-445F-9163-DC48044B797A}"/>
              </a:ext>
            </a:extLst>
          </p:cNvPr>
          <p:cNvGrpSpPr/>
          <p:nvPr/>
        </p:nvGrpSpPr>
        <p:grpSpPr>
          <a:xfrm>
            <a:off x="5266240" y="1618551"/>
            <a:ext cx="3210092" cy="1505988"/>
            <a:chOff x="-100613" y="1153429"/>
            <a:chExt cx="2116087" cy="1093181"/>
          </a:xfrm>
        </p:grpSpPr>
        <p:grpSp>
          <p:nvGrpSpPr>
            <p:cNvPr id="64" name="Группа 63">
              <a:extLst>
                <a:ext uri="{FF2B5EF4-FFF2-40B4-BE49-F238E27FC236}">
                  <a16:creationId xmlns:a16="http://schemas.microsoft.com/office/drawing/2014/main" id="{825F17EC-5B1B-4DE1-A94D-A5D13F2C05D0}"/>
                </a:ext>
              </a:extLst>
            </p:cNvPr>
            <p:cNvGrpSpPr/>
            <p:nvPr/>
          </p:nvGrpSpPr>
          <p:grpSpPr>
            <a:xfrm>
              <a:off x="-100613" y="1153429"/>
              <a:ext cx="2116087" cy="1093181"/>
              <a:chOff x="4760308" y="2869219"/>
              <a:chExt cx="2429410" cy="1227127"/>
            </a:xfrm>
          </p:grpSpPr>
          <p:graphicFrame>
            <p:nvGraphicFramePr>
              <p:cNvPr id="67" name="Диаграмма 66">
                <a:extLst>
                  <a:ext uri="{FF2B5EF4-FFF2-40B4-BE49-F238E27FC236}">
                    <a16:creationId xmlns:a16="http://schemas.microsoft.com/office/drawing/2014/main" id="{24B8390D-15DC-4CDB-8200-1D5AD5BF931E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590030720"/>
                  </p:ext>
                </p:extLst>
              </p:nvPr>
            </p:nvGraphicFramePr>
            <p:xfrm>
              <a:off x="4788551" y="2869219"/>
              <a:ext cx="2401167" cy="1227127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9"/>
              </a:graphicData>
            </a:graphic>
          </p:graphicFrame>
          <p:sp>
            <p:nvSpPr>
              <p:cNvPr id="68" name="Shape 2699">
                <a:extLst>
                  <a:ext uri="{FF2B5EF4-FFF2-40B4-BE49-F238E27FC236}">
                    <a16:creationId xmlns:a16="http://schemas.microsoft.com/office/drawing/2014/main" id="{A43A3AD2-DE69-4565-9B90-CE271E5B3189}"/>
                  </a:ext>
                </a:extLst>
              </p:cNvPr>
              <p:cNvSpPr/>
              <p:nvPr/>
            </p:nvSpPr>
            <p:spPr>
              <a:xfrm>
                <a:off x="4760308" y="3172160"/>
                <a:ext cx="2149883" cy="47649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/>
              <a:p>
                <a:pPr algn="ctr">
                  <a:defRPr sz="4800"/>
                </a:pPr>
                <a:r>
                  <a:rPr lang="ru-RU" sz="3200" b="1" dirty="0"/>
                  <a:t>51%</a:t>
                </a:r>
                <a:endParaRPr sz="3200" b="1" dirty="0"/>
              </a:p>
            </p:txBody>
          </p:sp>
        </p:grpSp>
        <p:sp>
          <p:nvSpPr>
            <p:cNvPr id="65" name="Прямоугольник 64">
              <a:extLst>
                <a:ext uri="{FF2B5EF4-FFF2-40B4-BE49-F238E27FC236}">
                  <a16:creationId xmlns:a16="http://schemas.microsoft.com/office/drawing/2014/main" id="{D106B238-88AD-4467-92BE-1137F5B68E9D}"/>
                </a:ext>
              </a:extLst>
            </p:cNvPr>
            <p:cNvSpPr/>
            <p:nvPr/>
          </p:nvSpPr>
          <p:spPr>
            <a:xfrm>
              <a:off x="481553" y="1723924"/>
              <a:ext cx="708280" cy="3203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80000"/>
                </a:lnSpc>
                <a:defRPr/>
              </a:pPr>
              <a:r>
                <a:rPr lang="ru-RU" sz="1400" b="1" dirty="0">
                  <a:solidFill>
                    <a:srgbClr val="000000"/>
                  </a:solidFill>
                </a:rPr>
                <a:t>НЕ одобряют</a:t>
              </a:r>
              <a:endParaRPr lang="ru-RU" sz="1400" dirty="0">
                <a:solidFill>
                  <a:srgbClr val="000000"/>
                </a:solidFill>
              </a:endParaRPr>
            </a:p>
          </p:txBody>
        </p:sp>
      </p:grpSp>
      <p:sp>
        <p:nvSpPr>
          <p:cNvPr id="69" name="TextBox 68">
            <a:extLst>
              <a:ext uri="{FF2B5EF4-FFF2-40B4-BE49-F238E27FC236}">
                <a16:creationId xmlns:a16="http://schemas.microsoft.com/office/drawing/2014/main" id="{9C4F5B02-EC6A-47CF-86F8-091E1E5E0D7C}"/>
              </a:ext>
            </a:extLst>
          </p:cNvPr>
          <p:cNvSpPr txBox="1"/>
          <p:nvPr/>
        </p:nvSpPr>
        <p:spPr>
          <a:xfrm>
            <a:off x="6743350" y="1231608"/>
            <a:ext cx="640658" cy="319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noProof="1">
                <a:solidFill>
                  <a:srgbClr val="000000"/>
                </a:solidFill>
                <a:latin typeface="Calibri" panose="020F0502020204030204"/>
              </a:rPr>
              <a:t>w1</a:t>
            </a:r>
            <a:endParaRPr lang="ru-RU" b="1" dirty="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FA47F6F6-9979-49F2-81EE-F5B82189D4C1}"/>
              </a:ext>
            </a:extLst>
          </p:cNvPr>
          <p:cNvSpPr txBox="1"/>
          <p:nvPr/>
        </p:nvSpPr>
        <p:spPr>
          <a:xfrm>
            <a:off x="11138033" y="1224919"/>
            <a:ext cx="591060" cy="319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noProof="1">
                <a:solidFill>
                  <a:srgbClr val="000000"/>
                </a:solidFill>
                <a:latin typeface="Calibri" panose="020F0502020204030204"/>
              </a:rPr>
              <a:t>w2</a:t>
            </a:r>
            <a:endParaRPr lang="ru-RU" b="1" dirty="0">
              <a:solidFill>
                <a:srgbClr val="000000"/>
              </a:solidFill>
              <a:latin typeface="Calibri" panose="020F0502020204030204"/>
            </a:endParaRPr>
          </a:p>
        </p:txBody>
      </p:sp>
      <p:graphicFrame>
        <p:nvGraphicFramePr>
          <p:cNvPr id="74" name="Диаграмма 73">
            <a:extLst>
              <a:ext uri="{FF2B5EF4-FFF2-40B4-BE49-F238E27FC236}">
                <a16:creationId xmlns:a16="http://schemas.microsoft.com/office/drawing/2014/main" id="{78836B85-3694-4310-BA81-EA8E748EBE8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52910887"/>
              </p:ext>
            </p:extLst>
          </p:nvPr>
        </p:nvGraphicFramePr>
        <p:xfrm>
          <a:off x="-289249" y="3508182"/>
          <a:ext cx="3023243" cy="2212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78" name="Диаграмма 77">
            <a:extLst>
              <a:ext uri="{FF2B5EF4-FFF2-40B4-BE49-F238E27FC236}">
                <a16:creationId xmlns:a16="http://schemas.microsoft.com/office/drawing/2014/main" id="{0D1B586C-F38B-4D93-BE9D-A4EFDBD2856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70855190"/>
              </p:ext>
            </p:extLst>
          </p:nvPr>
        </p:nvGraphicFramePr>
        <p:xfrm>
          <a:off x="5565336" y="4408855"/>
          <a:ext cx="3186671" cy="15946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5FF9F1B3-B3DE-4A38-816C-AAE5A786F287}"/>
              </a:ext>
            </a:extLst>
          </p:cNvPr>
          <p:cNvGrpSpPr/>
          <p:nvPr/>
        </p:nvGrpSpPr>
        <p:grpSpPr>
          <a:xfrm>
            <a:off x="8685534" y="6454992"/>
            <a:ext cx="2884074" cy="415498"/>
            <a:chOff x="3597089" y="5126847"/>
            <a:chExt cx="3152755" cy="415498"/>
          </a:xfrm>
        </p:grpSpPr>
        <p:sp>
          <p:nvSpPr>
            <p:cNvPr id="52" name="Rectangle 21">
              <a:extLst>
                <a:ext uri="{FF2B5EF4-FFF2-40B4-BE49-F238E27FC236}">
                  <a16:creationId xmlns:a16="http://schemas.microsoft.com/office/drawing/2014/main" id="{67372674-AFB9-4F01-A5B3-3F50F7E5A14D}"/>
                </a:ext>
              </a:extLst>
            </p:cNvPr>
            <p:cNvSpPr/>
            <p:nvPr/>
          </p:nvSpPr>
          <p:spPr>
            <a:xfrm>
              <a:off x="3714145" y="5126847"/>
              <a:ext cx="3035699" cy="4154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- </a:t>
              </a:r>
              <a:r>
                <a:rPr kumimoji="0" lang="ru-RU" sz="1000" i="0" u="none" strike="noStrike" kern="1200" cap="none" spc="0" normalizeH="0" baseline="0" noProof="0" dirty="0">
                  <a:ln>
                    <a:noFill/>
                  </a:ln>
                  <a:solidFill>
                    <a:srgbClr val="45484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статистически значимо </a:t>
              </a:r>
              <a:r>
                <a:rPr kumimoji="0" lang="ru-RU" sz="100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выше</a:t>
              </a:r>
              <a:r>
                <a:rPr kumimoji="0" lang="en-US" sz="10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/</a:t>
              </a:r>
              <a:r>
                <a:rPr kumimoji="0" lang="ru-RU" sz="100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ниже </a:t>
              </a:r>
              <a:r>
                <a:rPr kumimoji="0" lang="ru-RU" sz="1000" i="0" u="none" strike="noStrike" kern="1200" cap="none" spc="0" normalizeH="0" baseline="0" noProof="0" dirty="0">
                  <a:ln>
                    <a:noFill/>
                  </a:ln>
                  <a:solidFill>
                    <a:srgbClr val="45484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на уровне 95%</a:t>
              </a:r>
              <a:r>
                <a:rPr kumimoji="0" lang="ru-UA" sz="1000" i="0" u="none" strike="noStrike" kern="1200" cap="none" spc="0" normalizeH="0" baseline="0" noProof="0" dirty="0">
                  <a:ln>
                    <a:noFill/>
                  </a:ln>
                  <a:solidFill>
                    <a:srgbClr val="45484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ru-RU" sz="1000" i="0" u="none" strike="noStrike" kern="1200" cap="none" spc="0" normalizeH="0" baseline="0" noProof="0" dirty="0">
                  <a:ln>
                    <a:noFill/>
                  </a:ln>
                  <a:solidFill>
                    <a:srgbClr val="45484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в</a:t>
              </a:r>
              <a:r>
                <a:rPr kumimoji="0" lang="ru-UA" sz="1000" i="0" u="none" strike="noStrike" kern="1200" cap="none" spc="0" normalizeH="0" baseline="0" noProof="0" dirty="0">
                  <a:ln>
                    <a:noFill/>
                  </a:ln>
                  <a:solidFill>
                    <a:srgbClr val="45484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ru-RU" sz="1000" i="0" u="none" strike="noStrike" kern="1200" cap="none" spc="0" normalizeH="0" baseline="0" noProof="0" dirty="0">
                  <a:ln>
                    <a:noFill/>
                  </a:ln>
                  <a:solidFill>
                    <a:srgbClr val="45484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с</a:t>
              </a:r>
              <a:r>
                <a:rPr lang="ru-UA" sz="1000" dirty="0">
                  <a:solidFill>
                    <a:srgbClr val="45484F"/>
                  </a:solidFill>
                  <a:latin typeface="Calibri" panose="020F0502020204030204"/>
                </a:rPr>
                <a:t>равнении с предыдущей волной</a:t>
              </a:r>
              <a:endParaRPr kumimoji="0" lang="x-none" sz="1000" i="0" u="none" strike="noStrike" kern="1200" cap="none" spc="0" normalizeH="0" baseline="0" noProof="0" dirty="0">
                <a:ln>
                  <a:noFill/>
                </a:ln>
                <a:solidFill>
                  <a:srgbClr val="45484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70" name="Группа 69">
              <a:extLst>
                <a:ext uri="{FF2B5EF4-FFF2-40B4-BE49-F238E27FC236}">
                  <a16:creationId xmlns:a16="http://schemas.microsoft.com/office/drawing/2014/main" id="{9FB4AD82-6A93-44FE-ADBF-7413268EDDF2}"/>
                </a:ext>
              </a:extLst>
            </p:cNvPr>
            <p:cNvGrpSpPr/>
            <p:nvPr/>
          </p:nvGrpSpPr>
          <p:grpSpPr>
            <a:xfrm>
              <a:off x="3597089" y="5233008"/>
              <a:ext cx="115139" cy="225728"/>
              <a:chOff x="3896797" y="4372125"/>
              <a:chExt cx="115139" cy="225728"/>
            </a:xfrm>
          </p:grpSpPr>
          <p:sp>
            <p:nvSpPr>
              <p:cNvPr id="71" name="Line 28">
                <a:extLst>
                  <a:ext uri="{FF2B5EF4-FFF2-40B4-BE49-F238E27FC236}">
                    <a16:creationId xmlns:a16="http://schemas.microsoft.com/office/drawing/2014/main" id="{F7137418-4563-4207-8AE8-B1B9248945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11936" y="4381853"/>
                <a:ext cx="0" cy="21600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lIns="91428" tIns="45714" rIns="91428" bIns="45714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/>
                  <a:ea typeface="+mn-ea"/>
                  <a:cs typeface="+mn-cs"/>
                </a:endParaRPr>
              </a:p>
            </p:txBody>
          </p:sp>
          <p:sp>
            <p:nvSpPr>
              <p:cNvPr id="72" name="Line 140">
                <a:extLst>
                  <a:ext uri="{FF2B5EF4-FFF2-40B4-BE49-F238E27FC236}">
                    <a16:creationId xmlns:a16="http://schemas.microsoft.com/office/drawing/2014/main" id="{3C9916D4-5766-439B-8ED4-045873C472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96797" y="4372125"/>
                <a:ext cx="0" cy="216000"/>
              </a:xfrm>
              <a:prstGeom prst="line">
                <a:avLst/>
              </a:prstGeom>
              <a:noFill/>
              <a:ln w="38100">
                <a:solidFill>
                  <a:srgbClr val="00B050"/>
                </a:solidFill>
                <a:round/>
                <a:headEnd/>
                <a:tailEnd type="triangle" w="med" len="med"/>
              </a:ln>
            </p:spPr>
            <p:txBody>
              <a:bodyPr lIns="91428" tIns="45714" rIns="91428" bIns="45714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/>
                  <a:ea typeface="+mn-ea"/>
                  <a:cs typeface="+mn-cs"/>
                </a:endParaRPr>
              </a:p>
            </p:txBody>
          </p:sp>
        </p:grpSp>
      </p:grpSp>
      <p:sp>
        <p:nvSpPr>
          <p:cNvPr id="75" name="Line 140">
            <a:extLst>
              <a:ext uri="{FF2B5EF4-FFF2-40B4-BE49-F238E27FC236}">
                <a16:creationId xmlns:a16="http://schemas.microsoft.com/office/drawing/2014/main" id="{0C4E0DF6-2BDD-4EE3-8101-F0CBDCE24DA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75810" y="1015608"/>
            <a:ext cx="0" cy="216000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 type="triangle" w="med" len="med"/>
          </a:ln>
        </p:spPr>
        <p:txBody>
          <a:bodyPr lIns="91428" tIns="45714" rIns="91428" bIns="45714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76" name="Line 28">
            <a:extLst>
              <a:ext uri="{FF2B5EF4-FFF2-40B4-BE49-F238E27FC236}">
                <a16:creationId xmlns:a16="http://schemas.microsoft.com/office/drawing/2014/main" id="{2EABDFE0-B04B-495A-A57D-06B5587968FD}"/>
              </a:ext>
            </a:extLst>
          </p:cNvPr>
          <p:cNvSpPr>
            <a:spLocks noChangeShapeType="1"/>
          </p:cNvSpPr>
          <p:nvPr/>
        </p:nvSpPr>
        <p:spPr bwMode="auto">
          <a:xfrm>
            <a:off x="9475107" y="5118415"/>
            <a:ext cx="0" cy="216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lIns="91428" tIns="45714" rIns="91428" bIns="45714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77" name="Line 140">
            <a:extLst>
              <a:ext uri="{FF2B5EF4-FFF2-40B4-BE49-F238E27FC236}">
                <a16:creationId xmlns:a16="http://schemas.microsoft.com/office/drawing/2014/main" id="{C0918967-F4A0-456A-8E7E-D58EB427748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087844" y="4278460"/>
            <a:ext cx="0" cy="216000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 type="triangle" w="med" len="med"/>
          </a:ln>
        </p:spPr>
        <p:txBody>
          <a:bodyPr lIns="91428" tIns="45714" rIns="91428" bIns="45714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79" name="Line 28">
            <a:extLst>
              <a:ext uri="{FF2B5EF4-FFF2-40B4-BE49-F238E27FC236}">
                <a16:creationId xmlns:a16="http://schemas.microsoft.com/office/drawing/2014/main" id="{E50A1098-C907-447E-A3D2-EF56A379C16E}"/>
              </a:ext>
            </a:extLst>
          </p:cNvPr>
          <p:cNvSpPr>
            <a:spLocks noChangeShapeType="1"/>
          </p:cNvSpPr>
          <p:nvPr/>
        </p:nvSpPr>
        <p:spPr bwMode="auto">
          <a:xfrm>
            <a:off x="11133237" y="2138282"/>
            <a:ext cx="0" cy="216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lIns="91428" tIns="45714" rIns="91428" bIns="45714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80" name="Line 140">
            <a:extLst>
              <a:ext uri="{FF2B5EF4-FFF2-40B4-BE49-F238E27FC236}">
                <a16:creationId xmlns:a16="http://schemas.microsoft.com/office/drawing/2014/main" id="{5EB3A28D-B122-4DC0-94C4-55976FB3A24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938946" y="1682855"/>
            <a:ext cx="0" cy="216000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 type="triangle" w="med" len="med"/>
          </a:ln>
        </p:spPr>
        <p:txBody>
          <a:bodyPr lIns="91428" tIns="45714" rIns="91428" bIns="45714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E7D02A64-3127-42BF-B46E-D8A373A78377}"/>
              </a:ext>
            </a:extLst>
          </p:cNvPr>
          <p:cNvSpPr txBox="1"/>
          <p:nvPr/>
        </p:nvSpPr>
        <p:spPr>
          <a:xfrm>
            <a:off x="8011140" y="3482922"/>
            <a:ext cx="1286074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Затрудняются ответить</a:t>
            </a:r>
            <a:r>
              <a:rPr lang="en-US" sz="1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– 6%</a:t>
            </a:r>
            <a:endParaRPr lang="ru-RU" sz="12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7673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59">
            <a:extLst>
              <a:ext uri="{FF2B5EF4-FFF2-40B4-BE49-F238E27FC236}">
                <a16:creationId xmlns:a16="http://schemas.microsoft.com/office/drawing/2014/main" id="{1CA8A68A-AA93-0E67-1127-FFC72B1241ED}"/>
              </a:ext>
            </a:extLst>
          </p:cNvPr>
          <p:cNvGraphicFramePr/>
          <p:nvPr/>
        </p:nvGraphicFramePr>
        <p:xfrm>
          <a:off x="1666382" y="1177357"/>
          <a:ext cx="4502253" cy="8317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7" name="Облачко с текстом: прямоугольное 36">
            <a:extLst>
              <a:ext uri="{FF2B5EF4-FFF2-40B4-BE49-F238E27FC236}">
                <a16:creationId xmlns:a16="http://schemas.microsoft.com/office/drawing/2014/main" id="{57C2095F-8092-43F0-9226-C8BE50CBAEE4}"/>
              </a:ext>
            </a:extLst>
          </p:cNvPr>
          <p:cNvSpPr/>
          <p:nvPr/>
        </p:nvSpPr>
        <p:spPr>
          <a:xfrm rot="5400000">
            <a:off x="4797143" y="851235"/>
            <a:ext cx="300954" cy="820896"/>
          </a:xfrm>
          <a:prstGeom prst="wedgeRectCallout">
            <a:avLst>
              <a:gd name="adj1" fmla="val 77103"/>
              <a:gd name="adj2" fmla="val -10840"/>
            </a:avLst>
          </a:prstGeom>
          <a:noFill/>
          <a:ln w="127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srgbClr val="FF0000"/>
              </a:solidFill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EAAA8F6-D81B-4318-9555-3AECDADFF74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275"/>
          <a:stretch/>
        </p:blipFill>
        <p:spPr>
          <a:xfrm>
            <a:off x="10423384" y="179555"/>
            <a:ext cx="1716362" cy="317990"/>
          </a:xfrm>
          <a:prstGeom prst="rect">
            <a:avLst/>
          </a:prstGeom>
        </p:spPr>
      </p:pic>
      <p:sp>
        <p:nvSpPr>
          <p:cNvPr id="139" name="TextBox 138">
            <a:extLst>
              <a:ext uri="{FF2B5EF4-FFF2-40B4-BE49-F238E27FC236}">
                <a16:creationId xmlns:a16="http://schemas.microsoft.com/office/drawing/2014/main" id="{ADF42539-A545-4A95-8DAF-7F3B588A6CFF}"/>
              </a:ext>
            </a:extLst>
          </p:cNvPr>
          <p:cNvSpPr txBox="1"/>
          <p:nvPr/>
        </p:nvSpPr>
        <p:spPr>
          <a:xfrm>
            <a:off x="210043" y="6399214"/>
            <a:ext cx="10762428" cy="461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914309">
              <a:lnSpc>
                <a:spcPct val="75000"/>
              </a:lnSpc>
              <a:defRPr/>
            </a:pPr>
            <a:r>
              <a:rPr lang="ru-RU" sz="1050" i="1" dirty="0">
                <a:solidFill>
                  <a:prstClr val="black"/>
                </a:solidFill>
              </a:rPr>
              <a:t>A22. Знаете ли Вы/слышали ли о </a:t>
            </a:r>
            <a:r>
              <a:rPr lang="ru-RU" sz="1050" i="1" dirty="0" err="1">
                <a:solidFill>
                  <a:prstClr val="black"/>
                </a:solidFill>
              </a:rPr>
              <a:t>трансдермальной</a:t>
            </a:r>
            <a:r>
              <a:rPr lang="ru-RU" sz="1050" i="1" dirty="0">
                <a:solidFill>
                  <a:prstClr val="black"/>
                </a:solidFill>
              </a:rPr>
              <a:t> контрацепции? A23. Использовали ли Вы </a:t>
            </a:r>
            <a:r>
              <a:rPr lang="ru-RU" sz="1050" i="1" dirty="0" err="1">
                <a:solidFill>
                  <a:prstClr val="black"/>
                </a:solidFill>
              </a:rPr>
              <a:t>трансдермальную</a:t>
            </a:r>
            <a:r>
              <a:rPr lang="ru-RU" sz="1050" i="1" dirty="0">
                <a:solidFill>
                  <a:prstClr val="black"/>
                </a:solidFill>
              </a:rPr>
              <a:t> контрацепцию в прошлом или используете сейчас? </a:t>
            </a:r>
          </a:p>
          <a:p>
            <a:pPr lvl="0" algn="just" defTabSz="914309">
              <a:lnSpc>
                <a:spcPct val="75000"/>
              </a:lnSpc>
              <a:defRPr/>
            </a:pPr>
            <a:r>
              <a:rPr lang="ru-RU" sz="1050" i="1" dirty="0">
                <a:solidFill>
                  <a:prstClr val="black"/>
                </a:solidFill>
              </a:rPr>
              <a:t>А24. Какие преимущества Вы видите в использовании </a:t>
            </a:r>
            <a:r>
              <a:rPr lang="ru-RU" sz="1050" i="1" dirty="0" err="1">
                <a:solidFill>
                  <a:prstClr val="black"/>
                </a:solidFill>
              </a:rPr>
              <a:t>трансдермальной</a:t>
            </a:r>
            <a:r>
              <a:rPr lang="ru-RU" sz="1050" i="1" dirty="0">
                <a:solidFill>
                  <a:prstClr val="black"/>
                </a:solidFill>
              </a:rPr>
              <a:t> контрацепции? А25. Какие недостатки Вы видите в использовании </a:t>
            </a:r>
            <a:r>
              <a:rPr lang="ru-RU" sz="1050" i="1" dirty="0" err="1">
                <a:solidFill>
                  <a:prstClr val="black"/>
                </a:solidFill>
              </a:rPr>
              <a:t>трансдермальной</a:t>
            </a:r>
            <a:r>
              <a:rPr lang="ru-RU" sz="1050" i="1" dirty="0">
                <a:solidFill>
                  <a:prstClr val="black"/>
                </a:solidFill>
              </a:rPr>
              <a:t> контрацепции? А26.Какие факторы могут повлиять на Ваше решение использовать </a:t>
            </a:r>
            <a:r>
              <a:rPr lang="ru-RU" sz="1050" i="1" dirty="0" err="1">
                <a:solidFill>
                  <a:prstClr val="black"/>
                </a:solidFill>
              </a:rPr>
              <a:t>трансдермальную</a:t>
            </a:r>
            <a:r>
              <a:rPr lang="ru-RU" sz="1050" i="1" dirty="0">
                <a:solidFill>
                  <a:prstClr val="black"/>
                </a:solidFill>
              </a:rPr>
              <a:t> контрацепцию?</a:t>
            </a:r>
            <a:endParaRPr kumimoji="0" lang="uk-UA" sz="105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181E6F64-C0EC-4FE9-8AE4-7769DDC480D4}"/>
              </a:ext>
            </a:extLst>
          </p:cNvPr>
          <p:cNvSpPr txBox="1"/>
          <p:nvPr/>
        </p:nvSpPr>
        <p:spPr>
          <a:xfrm>
            <a:off x="-8222" y="6093951"/>
            <a:ext cx="238679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База: Все респонденты </a:t>
            </a:r>
            <a:r>
              <a:rPr kumimoji="0" lang="ru-RU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wave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 N=817</a:t>
            </a:r>
            <a:endParaRPr kumimoji="0" lang="ru-RU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41" name="Straight Connector 42">
            <a:extLst>
              <a:ext uri="{FF2B5EF4-FFF2-40B4-BE49-F238E27FC236}">
                <a16:creationId xmlns:a16="http://schemas.microsoft.com/office/drawing/2014/main" id="{1229325C-1F18-4064-BB58-DDF3D7199DA9}"/>
              </a:ext>
            </a:extLst>
          </p:cNvPr>
          <p:cNvCxnSpPr>
            <a:cxnSpLocks/>
          </p:cNvCxnSpPr>
          <p:nvPr/>
        </p:nvCxnSpPr>
        <p:spPr>
          <a:xfrm>
            <a:off x="-21956" y="6380164"/>
            <a:ext cx="4608000" cy="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0A4591"/>
                </a:gs>
                <a:gs pos="29000">
                  <a:srgbClr val="0868B9"/>
                </a:gs>
                <a:gs pos="61000">
                  <a:srgbClr val="06A9D2"/>
                </a:gs>
                <a:gs pos="84000">
                  <a:srgbClr val="05CFC6"/>
                </a:gs>
              </a:gsLst>
              <a:lin ang="0" scaled="1"/>
              <a:tileRect/>
            </a:gradFill>
            <a:prstDash val="solid"/>
          </a:ln>
          <a:effectLst/>
        </p:spPr>
      </p:cxnSp>
      <p:sp>
        <p:nvSpPr>
          <p:cNvPr id="8" name="Заголовок 3">
            <a:extLst>
              <a:ext uri="{FF2B5EF4-FFF2-40B4-BE49-F238E27FC236}">
                <a16:creationId xmlns:a16="http://schemas.microsoft.com/office/drawing/2014/main" id="{9B938736-7F0E-4503-A26F-0B495C728F18}"/>
              </a:ext>
            </a:extLst>
          </p:cNvPr>
          <p:cNvSpPr txBox="1">
            <a:spLocks/>
          </p:cNvSpPr>
          <p:nvPr/>
        </p:nvSpPr>
        <p:spPr>
          <a:xfrm>
            <a:off x="52254" y="25757"/>
            <a:ext cx="10463346" cy="686709"/>
          </a:xfrm>
          <a:prstGeom prst="rect">
            <a:avLst/>
          </a:prstGeom>
        </p:spPr>
        <p:txBody>
          <a:bodyPr vert="horz" lIns="0" tIns="0" rIns="0" bIns="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uk-UA" sz="4000" b="1" dirty="0">
                <a:gradFill flip="none" rotWithShape="1">
                  <a:gsLst>
                    <a:gs pos="0">
                      <a:srgbClr val="00A9D6"/>
                    </a:gs>
                    <a:gs pos="36000">
                      <a:srgbClr val="005B9D"/>
                    </a:gs>
                    <a:gs pos="62000">
                      <a:srgbClr val="003B86"/>
                    </a:gs>
                  </a:gsLst>
                  <a:lin ang="10800000" scaled="1"/>
                  <a:tileRect/>
                </a:gradFill>
                <a:latin typeface="+mn-lt"/>
                <a:ea typeface="+mn-ea"/>
                <a:cs typeface="+mn-cs"/>
              </a:rPr>
              <a:t>ИСПОЛЬЗОВАНИЕ ТРАНСДЕРМАЛЬНОЙ КОНТРАЦЕПЦИИ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4B41B0D6-78E4-4797-9BB4-E0B1A51B1D37}"/>
              </a:ext>
            </a:extLst>
          </p:cNvPr>
          <p:cNvSpPr txBox="1"/>
          <p:nvPr/>
        </p:nvSpPr>
        <p:spPr>
          <a:xfrm>
            <a:off x="2574423" y="2627331"/>
            <a:ext cx="3186671" cy="9842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b="1" dirty="0">
                <a:solidFill>
                  <a:srgbClr val="0C4486"/>
                </a:solidFill>
              </a:rPr>
              <a:t>ПРИХОДИЛОСЬ ИСПОЛЬЗОВАТЬ ТРАНСДЕРМАЛЬНУЮ КОНТРАЦЕПЦИЮ</a:t>
            </a: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72C6FBED-CCEA-432D-BFE2-AA250631FC3E}"/>
              </a:ext>
            </a:extLst>
          </p:cNvPr>
          <p:cNvGrpSpPr/>
          <p:nvPr/>
        </p:nvGrpSpPr>
        <p:grpSpPr>
          <a:xfrm>
            <a:off x="363694" y="2304321"/>
            <a:ext cx="2240253" cy="2348965"/>
            <a:chOff x="1421740" y="1544451"/>
            <a:chExt cx="2240253" cy="2348965"/>
          </a:xfrm>
        </p:grpSpPr>
        <p:graphicFrame>
          <p:nvGraphicFramePr>
            <p:cNvPr id="125" name="Object 5">
              <a:extLst>
                <a:ext uri="{FF2B5EF4-FFF2-40B4-BE49-F238E27FC236}">
                  <a16:creationId xmlns:a16="http://schemas.microsoft.com/office/drawing/2014/main" id="{188DBAB3-4169-48F5-AC17-A1347882ED32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433282" y="1544451"/>
            <a:ext cx="2228711" cy="234896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126" name="Shape 8211">
              <a:extLst>
                <a:ext uri="{FF2B5EF4-FFF2-40B4-BE49-F238E27FC236}">
                  <a16:creationId xmlns:a16="http://schemas.microsoft.com/office/drawing/2014/main" id="{E0D08E2A-F905-4F9F-9B93-2D1BD8C98EE0}"/>
                </a:ext>
              </a:extLst>
            </p:cNvPr>
            <p:cNvSpPr/>
            <p:nvPr/>
          </p:nvSpPr>
          <p:spPr>
            <a:xfrm rot="18670733">
              <a:off x="2047413" y="1633415"/>
              <a:ext cx="216733" cy="14680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2" h="21554" extrusionOk="0">
                  <a:moveTo>
                    <a:pt x="21072" y="0"/>
                  </a:moveTo>
                  <a:cubicBezTo>
                    <a:pt x="21072" y="0"/>
                    <a:pt x="21072" y="0"/>
                    <a:pt x="21072" y="0"/>
                  </a:cubicBezTo>
                  <a:cubicBezTo>
                    <a:pt x="17569" y="20843"/>
                    <a:pt x="17569" y="20843"/>
                    <a:pt x="17569" y="20843"/>
                  </a:cubicBezTo>
                  <a:cubicBezTo>
                    <a:pt x="17569" y="21247"/>
                    <a:pt x="13483" y="21600"/>
                    <a:pt x="8229" y="21550"/>
                  </a:cubicBezTo>
                  <a:cubicBezTo>
                    <a:pt x="8229" y="21550"/>
                    <a:pt x="8229" y="21550"/>
                    <a:pt x="8229" y="21550"/>
                  </a:cubicBezTo>
                  <a:cubicBezTo>
                    <a:pt x="3558" y="21550"/>
                    <a:pt x="-528" y="21146"/>
                    <a:pt x="56" y="20742"/>
                  </a:cubicBezTo>
                  <a:lnTo>
                    <a:pt x="21072" y="0"/>
                  </a:lnTo>
                  <a:close/>
                </a:path>
              </a:pathLst>
            </a:custGeom>
            <a:solidFill>
              <a:srgbClr val="7F7F7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dirty="0"/>
            </a:p>
          </p:txBody>
        </p: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BF218DB7-98D3-4AB4-A1E4-F7E5E9F33EFE}"/>
                </a:ext>
              </a:extLst>
            </p:cNvPr>
            <p:cNvSpPr txBox="1"/>
            <p:nvPr/>
          </p:nvSpPr>
          <p:spPr>
            <a:xfrm>
              <a:off x="2288789" y="1858845"/>
              <a:ext cx="120820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C448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27%</a:t>
              </a:r>
              <a:endParaRPr kumimoji="0" lang="ru-UA" sz="2400" b="1" i="0" u="none" strike="noStrike" kern="1200" cap="none" spc="0" normalizeH="0" baseline="0" noProof="0" dirty="0">
                <a:ln>
                  <a:noFill/>
                </a:ln>
                <a:solidFill>
                  <a:srgbClr val="0C448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2" name="Стрелка: вправо с вырезом 41">
            <a:extLst>
              <a:ext uri="{FF2B5EF4-FFF2-40B4-BE49-F238E27FC236}">
                <a16:creationId xmlns:a16="http://schemas.microsoft.com/office/drawing/2014/main" id="{E89EA314-8098-4B17-A7EF-24376488DCE1}"/>
              </a:ext>
            </a:extLst>
          </p:cNvPr>
          <p:cNvSpPr/>
          <p:nvPr/>
        </p:nvSpPr>
        <p:spPr>
          <a:xfrm rot="2775609">
            <a:off x="624895" y="3524030"/>
            <a:ext cx="592545" cy="646331"/>
          </a:xfrm>
          <a:prstGeom prst="notchedRightArrow">
            <a:avLst>
              <a:gd name="adj1" fmla="val 50000"/>
              <a:gd name="adj2" fmla="val 44617"/>
            </a:avLst>
          </a:prstGeom>
          <a:solidFill>
            <a:srgbClr val="0C448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51E245D-2764-4A01-BDC2-F2C4BC384CCF}"/>
              </a:ext>
            </a:extLst>
          </p:cNvPr>
          <p:cNvSpPr txBox="1"/>
          <p:nvPr/>
        </p:nvSpPr>
        <p:spPr>
          <a:xfrm>
            <a:off x="825687" y="4056633"/>
            <a:ext cx="16192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N=</a:t>
            </a:r>
            <a:r>
              <a:rPr kumimoji="0" lang="uk-UA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82</a:t>
            </a:r>
            <a:endParaRPr lang="ru-RU" sz="10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22B0231-E3E8-4536-92A6-8DC124CCCB15}"/>
              </a:ext>
            </a:extLst>
          </p:cNvPr>
          <p:cNvSpPr txBox="1"/>
          <p:nvPr/>
        </p:nvSpPr>
        <p:spPr>
          <a:xfrm>
            <a:off x="1832099" y="3942042"/>
            <a:ext cx="2432224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noProof="1">
                <a:solidFill>
                  <a:srgbClr val="000000"/>
                </a:solidFill>
                <a:latin typeface="Calibri" panose="020F0502020204030204"/>
              </a:rPr>
              <a:t>Когда использовали?</a:t>
            </a:r>
            <a:endParaRPr lang="ru-RU" b="1" dirty="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4E34D4B-3553-4740-8688-0F596DF26FC4}"/>
              </a:ext>
            </a:extLst>
          </p:cNvPr>
          <p:cNvSpPr txBox="1"/>
          <p:nvPr/>
        </p:nvSpPr>
        <p:spPr>
          <a:xfrm>
            <a:off x="2359698" y="6038475"/>
            <a:ext cx="2776238" cy="258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6</a:t>
            </a:r>
            <a:r>
              <a:rPr lang="ru-RU" sz="1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% - Затрудняются ответить</a:t>
            </a:r>
          </a:p>
        </p:txBody>
      </p:sp>
      <p:graphicFrame>
        <p:nvGraphicFramePr>
          <p:cNvPr id="48" name="Диаграмма 47">
            <a:extLst>
              <a:ext uri="{FF2B5EF4-FFF2-40B4-BE49-F238E27FC236}">
                <a16:creationId xmlns:a16="http://schemas.microsoft.com/office/drawing/2014/main" id="{1DDC4E3F-F6F7-4C91-8EF2-F27AE0AF5B03}"/>
              </a:ext>
            </a:extLst>
          </p:cNvPr>
          <p:cNvGraphicFramePr/>
          <p:nvPr/>
        </p:nvGraphicFramePr>
        <p:xfrm>
          <a:off x="4120348" y="4192796"/>
          <a:ext cx="3186671" cy="19376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49" name="Таблица 48">
            <a:extLst>
              <a:ext uri="{FF2B5EF4-FFF2-40B4-BE49-F238E27FC236}">
                <a16:creationId xmlns:a16="http://schemas.microsoft.com/office/drawing/2014/main" id="{723F0FDB-610F-458C-BDC1-23D509F0CBA2}"/>
              </a:ext>
            </a:extLst>
          </p:cNvPr>
          <p:cNvGraphicFramePr>
            <a:graphicFrameLocks noGrp="1"/>
          </p:cNvGraphicFramePr>
          <p:nvPr/>
        </p:nvGraphicFramePr>
        <p:xfrm>
          <a:off x="144825" y="4261768"/>
          <a:ext cx="3921849" cy="17679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21849">
                  <a:extLst>
                    <a:ext uri="{9D8B030D-6E8A-4147-A177-3AD203B41FA5}">
                      <a16:colId xmlns:a16="http://schemas.microsoft.com/office/drawing/2014/main" val="3759162844"/>
                    </a:ext>
                  </a:extLst>
                </a:gridCol>
              </a:tblGrid>
              <a:tr h="441991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Использую в данный момент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2095594"/>
                  </a:ext>
                </a:extLst>
              </a:tr>
              <a:tr h="441991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Использовала ранее, но больше не использую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3354779"/>
                  </a:ext>
                </a:extLst>
              </a:tr>
              <a:tr h="441991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 использовала, но рассматриваю как вариант контрацепции в будущем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2314571"/>
                  </a:ext>
                </a:extLst>
              </a:tr>
              <a:tr h="441991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 использовала, и не рассматриваю как вариант контрацепции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5541126"/>
                  </a:ext>
                </a:extLst>
              </a:tr>
            </a:tbl>
          </a:graphicData>
        </a:graphic>
      </p:graphicFrame>
      <p:sp>
        <p:nvSpPr>
          <p:cNvPr id="64" name="Стрелка: вправо с вырезом 63">
            <a:extLst>
              <a:ext uri="{FF2B5EF4-FFF2-40B4-BE49-F238E27FC236}">
                <a16:creationId xmlns:a16="http://schemas.microsoft.com/office/drawing/2014/main" id="{B486CA11-AD22-4BD3-8B4B-44723C1ACB7F}"/>
              </a:ext>
            </a:extLst>
          </p:cNvPr>
          <p:cNvSpPr/>
          <p:nvPr/>
        </p:nvSpPr>
        <p:spPr>
          <a:xfrm>
            <a:off x="5250800" y="2650575"/>
            <a:ext cx="592545" cy="646331"/>
          </a:xfrm>
          <a:prstGeom prst="notchedRightArrow">
            <a:avLst>
              <a:gd name="adj1" fmla="val 50000"/>
              <a:gd name="adj2" fmla="val 44617"/>
            </a:avLst>
          </a:prstGeom>
          <a:solidFill>
            <a:srgbClr val="0C448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BB0D0D7C-29CF-4684-A16A-924D4E4C1B03}"/>
              </a:ext>
            </a:extLst>
          </p:cNvPr>
          <p:cNvSpPr txBox="1"/>
          <p:nvPr/>
        </p:nvSpPr>
        <p:spPr>
          <a:xfrm>
            <a:off x="5355556" y="2844217"/>
            <a:ext cx="16192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N=</a:t>
            </a:r>
            <a:r>
              <a:rPr kumimoji="0" lang="uk-UA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82</a:t>
            </a:r>
            <a:endParaRPr lang="ru-RU" sz="1000" dirty="0">
              <a:solidFill>
                <a:schemeClr val="bg1"/>
              </a:solidFill>
              <a:latin typeface="Calibri" panose="020F0502020204030204"/>
            </a:endParaRPr>
          </a:p>
        </p:txBody>
      </p:sp>
      <p:graphicFrame>
        <p:nvGraphicFramePr>
          <p:cNvPr id="67" name="Диаграмма 66">
            <a:extLst>
              <a:ext uri="{FF2B5EF4-FFF2-40B4-BE49-F238E27FC236}">
                <a16:creationId xmlns:a16="http://schemas.microsoft.com/office/drawing/2014/main" id="{58EEA013-AD5F-479A-A15D-62ED9A4BC178}"/>
              </a:ext>
            </a:extLst>
          </p:cNvPr>
          <p:cNvGraphicFramePr/>
          <p:nvPr/>
        </p:nvGraphicFramePr>
        <p:xfrm>
          <a:off x="9753053" y="960030"/>
          <a:ext cx="3186671" cy="2772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68" name="Таблица 67">
            <a:extLst>
              <a:ext uri="{FF2B5EF4-FFF2-40B4-BE49-F238E27FC236}">
                <a16:creationId xmlns:a16="http://schemas.microsoft.com/office/drawing/2014/main" id="{F5B22478-8EE4-47BF-96FE-B7E9545B2499}"/>
              </a:ext>
            </a:extLst>
          </p:cNvPr>
          <p:cNvGraphicFramePr>
            <a:graphicFrameLocks noGrp="1"/>
          </p:cNvGraphicFramePr>
          <p:nvPr/>
        </p:nvGraphicFramePr>
        <p:xfrm>
          <a:off x="6079044" y="1016645"/>
          <a:ext cx="3591758" cy="26994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91758">
                  <a:extLst>
                    <a:ext uri="{9D8B030D-6E8A-4147-A177-3AD203B41FA5}">
                      <a16:colId xmlns:a16="http://schemas.microsoft.com/office/drawing/2014/main" val="3759162844"/>
                    </a:ext>
                  </a:extLst>
                </a:gridCol>
              </a:tblGrid>
              <a:tr h="325454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 требуется ежедневного применения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2095594"/>
                  </a:ext>
                </a:extLst>
              </a:tr>
              <a:tr h="325454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Удобство и простота использования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3354779"/>
                  </a:ext>
                </a:extLst>
              </a:tr>
              <a:tr h="325454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Меньшая вероятность пропуска дозы или ошибки в использовании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2314571"/>
                  </a:ext>
                </a:extLst>
              </a:tr>
              <a:tr h="325454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Отсутствие необходимости внутриматочного вмешательства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5541126"/>
                  </a:ext>
                </a:extLst>
              </a:tr>
              <a:tr h="325454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Отсутствие влияния на ЖКТ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213240"/>
                  </a:ext>
                </a:extLst>
              </a:tr>
              <a:tr h="325454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Более стабильные гормональные уровни в организме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9428420"/>
                  </a:ext>
                </a:extLst>
              </a:tr>
              <a:tr h="325454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Возможность скрытного использования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806469"/>
                  </a:ext>
                </a:extLst>
              </a:tr>
              <a:tr h="325454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Возможность контролировать менструальный цикл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9870258"/>
                  </a:ext>
                </a:extLst>
              </a:tr>
            </a:tbl>
          </a:graphicData>
        </a:graphic>
      </p:graphicFrame>
      <p:sp>
        <p:nvSpPr>
          <p:cNvPr id="69" name="TextBox 68">
            <a:extLst>
              <a:ext uri="{FF2B5EF4-FFF2-40B4-BE49-F238E27FC236}">
                <a16:creationId xmlns:a16="http://schemas.microsoft.com/office/drawing/2014/main" id="{C5E329E6-B7DC-4D1B-9D6C-68E0DDBEF21F}"/>
              </a:ext>
            </a:extLst>
          </p:cNvPr>
          <p:cNvSpPr txBox="1"/>
          <p:nvPr/>
        </p:nvSpPr>
        <p:spPr>
          <a:xfrm>
            <a:off x="7316226" y="3613952"/>
            <a:ext cx="2776238" cy="258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27</a:t>
            </a:r>
            <a:r>
              <a:rPr lang="ru-RU" sz="1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% - Затрудняются ответить</a:t>
            </a:r>
          </a:p>
        </p:txBody>
      </p:sp>
      <p:graphicFrame>
        <p:nvGraphicFramePr>
          <p:cNvPr id="73" name="Диаграмма 72">
            <a:extLst>
              <a:ext uri="{FF2B5EF4-FFF2-40B4-BE49-F238E27FC236}">
                <a16:creationId xmlns:a16="http://schemas.microsoft.com/office/drawing/2014/main" id="{92BECC4B-95EC-429D-8D10-A4688107A4A3}"/>
              </a:ext>
            </a:extLst>
          </p:cNvPr>
          <p:cNvGraphicFramePr/>
          <p:nvPr/>
        </p:nvGraphicFramePr>
        <p:xfrm>
          <a:off x="9730472" y="3944982"/>
          <a:ext cx="3186671" cy="23327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74" name="Таблица 73">
            <a:extLst>
              <a:ext uri="{FF2B5EF4-FFF2-40B4-BE49-F238E27FC236}">
                <a16:creationId xmlns:a16="http://schemas.microsoft.com/office/drawing/2014/main" id="{019B99FD-BED7-4098-9450-A6A9851273C2}"/>
              </a:ext>
            </a:extLst>
          </p:cNvPr>
          <p:cNvGraphicFramePr>
            <a:graphicFrameLocks noGrp="1"/>
          </p:cNvGraphicFramePr>
          <p:nvPr/>
        </p:nvGraphicFramePr>
        <p:xfrm>
          <a:off x="6096000" y="4073536"/>
          <a:ext cx="3533484" cy="21444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33484">
                  <a:extLst>
                    <a:ext uri="{9D8B030D-6E8A-4147-A177-3AD203B41FA5}">
                      <a16:colId xmlns:a16="http://schemas.microsoft.com/office/drawing/2014/main" val="3759162844"/>
                    </a:ext>
                  </a:extLst>
                </a:gridCol>
              </a:tblGrid>
              <a:tr h="325454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Высокая стоимость </a:t>
                      </a:r>
                      <a:r>
                        <a:rPr lang="ru-RU" sz="12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трансдермальной</a:t>
                      </a:r>
                      <a:r>
                        <a:rPr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контрацепции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2095594"/>
                  </a:ext>
                </a:extLst>
              </a:tr>
              <a:tr h="325454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Неприятные побочные эффекты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3354779"/>
                  </a:ext>
                </a:extLst>
              </a:tr>
              <a:tr h="325454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Трудности с правильным нанесением пластыря и его сохранением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2314571"/>
                  </a:ext>
                </a:extLst>
              </a:tr>
              <a:tr h="325454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Неудобство в связи с необходимостью менять пластырь каждую </a:t>
                      </a:r>
                      <a:r>
                        <a:rPr lang="ru-RU" sz="12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недел</a:t>
                      </a:r>
                      <a:r>
                        <a:rPr lang="uk-UA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ю</a:t>
                      </a:r>
                      <a:endParaRPr lang="ru-RU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5541126"/>
                  </a:ext>
                </a:extLst>
              </a:tr>
              <a:tr h="325454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Недостаточная эффективность в предотвращении беременности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213240"/>
                  </a:ext>
                </a:extLst>
              </a:tr>
              <a:tr h="325454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Нет недостатков, я полностью довольна использованием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9428420"/>
                  </a:ext>
                </a:extLst>
              </a:tr>
            </a:tbl>
          </a:graphicData>
        </a:graphic>
      </p:graphicFrame>
      <p:sp>
        <p:nvSpPr>
          <p:cNvPr id="78" name="TextBox 77">
            <a:extLst>
              <a:ext uri="{FF2B5EF4-FFF2-40B4-BE49-F238E27FC236}">
                <a16:creationId xmlns:a16="http://schemas.microsoft.com/office/drawing/2014/main" id="{1F506E86-F5A1-408A-98C3-1CAD2C1E40F0}"/>
              </a:ext>
            </a:extLst>
          </p:cNvPr>
          <p:cNvSpPr txBox="1"/>
          <p:nvPr/>
        </p:nvSpPr>
        <p:spPr>
          <a:xfrm>
            <a:off x="7515243" y="6176433"/>
            <a:ext cx="2776238" cy="258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37</a:t>
            </a:r>
            <a:r>
              <a:rPr lang="ru-RU" sz="1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% - Затрудняются ответить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67450F3F-3467-4886-8A32-3FD4915843E6}"/>
              </a:ext>
            </a:extLst>
          </p:cNvPr>
          <p:cNvSpPr txBox="1"/>
          <p:nvPr/>
        </p:nvSpPr>
        <p:spPr>
          <a:xfrm>
            <a:off x="4537173" y="1106601"/>
            <a:ext cx="775540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90000"/>
              </a:lnSpc>
              <a:defRPr/>
            </a:pPr>
            <a:r>
              <a:rPr lang="ru-RU" sz="900" noProof="1">
                <a:solidFill>
                  <a:srgbClr val="000000"/>
                </a:solidFill>
              </a:rPr>
              <a:t>Реже </a:t>
            </a:r>
            <a:r>
              <a:rPr lang="ru-RU" sz="900" b="1" noProof="1">
                <a:solidFill>
                  <a:srgbClr val="000000"/>
                </a:solidFill>
              </a:rPr>
              <a:t>40-49 лет </a:t>
            </a:r>
            <a:r>
              <a:rPr lang="ru-RU" sz="900" b="1" noProof="1">
                <a:solidFill>
                  <a:srgbClr val="C00000"/>
                </a:solidFill>
              </a:rPr>
              <a:t>23%</a:t>
            </a:r>
            <a:endParaRPr lang="ru-RU" sz="900" b="1" dirty="0">
              <a:solidFill>
                <a:srgbClr val="C00000"/>
              </a:solidFill>
              <a:latin typeface="Calibri" panose="020F0502020204030204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EA55836F-307C-4046-8F8F-1F522A278762}"/>
              </a:ext>
            </a:extLst>
          </p:cNvPr>
          <p:cNvSpPr txBox="1"/>
          <p:nvPr/>
        </p:nvSpPr>
        <p:spPr>
          <a:xfrm>
            <a:off x="6675933" y="3771226"/>
            <a:ext cx="5113825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90000"/>
              </a:lnSpc>
              <a:defRPr/>
            </a:pPr>
            <a:r>
              <a:rPr lang="ru-RU" b="1" noProof="1">
                <a:solidFill>
                  <a:srgbClr val="000000"/>
                </a:solidFill>
              </a:rPr>
              <a:t>Недостатки трансдермальной контрацепции</a:t>
            </a:r>
            <a:endParaRPr lang="ru-RU" b="1" dirty="0">
              <a:solidFill>
                <a:srgbClr val="000000"/>
              </a:solidFill>
              <a:latin typeface="Calibri" panose="020F0502020204030204"/>
            </a:endParaRPr>
          </a:p>
        </p:txBody>
      </p:sp>
      <p:graphicFrame>
        <p:nvGraphicFramePr>
          <p:cNvPr id="3" name="Диаграмма 252">
            <a:extLst>
              <a:ext uri="{FF2B5EF4-FFF2-40B4-BE49-F238E27FC236}">
                <a16:creationId xmlns:a16="http://schemas.microsoft.com/office/drawing/2014/main" id="{EA64813E-B487-0E1B-C82F-EDCB0E4873FC}"/>
              </a:ext>
            </a:extLst>
          </p:cNvPr>
          <p:cNvGraphicFramePr/>
          <p:nvPr/>
        </p:nvGraphicFramePr>
        <p:xfrm>
          <a:off x="-206947" y="814673"/>
          <a:ext cx="2358535" cy="1496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4" name="Прямоугольник 251">
            <a:extLst>
              <a:ext uri="{FF2B5EF4-FFF2-40B4-BE49-F238E27FC236}">
                <a16:creationId xmlns:a16="http://schemas.microsoft.com/office/drawing/2014/main" id="{2E7B1CF9-A812-1D51-EB39-10E686B25336}"/>
              </a:ext>
            </a:extLst>
          </p:cNvPr>
          <p:cNvSpPr/>
          <p:nvPr/>
        </p:nvSpPr>
        <p:spPr>
          <a:xfrm>
            <a:off x="-219028" y="1708492"/>
            <a:ext cx="216115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900" dirty="0">
                <a:solidFill>
                  <a:srgbClr val="000000"/>
                </a:solidFill>
              </a:rPr>
              <a:t>СЛЫШАЛИ/ЗНАЮТ О </a:t>
            </a:r>
            <a:r>
              <a:rPr lang="ru-RU" sz="900" b="1" dirty="0">
                <a:solidFill>
                  <a:srgbClr val="000000"/>
                </a:solidFill>
              </a:rPr>
              <a:t>ТРАНСДЕРМАЛЬНОЙ </a:t>
            </a:r>
          </a:p>
          <a:p>
            <a:pPr algn="ctr">
              <a:defRPr/>
            </a:pPr>
            <a:r>
              <a:rPr lang="ru-RU" sz="900" b="1" dirty="0">
                <a:solidFill>
                  <a:srgbClr val="000000"/>
                </a:solidFill>
              </a:rPr>
              <a:t>КОНТРАЦЕПЦИИ</a:t>
            </a:r>
            <a:endParaRPr lang="uk-UA" sz="900" b="1" dirty="0">
              <a:solidFill>
                <a:srgbClr val="000000"/>
              </a:solidFill>
            </a:endParaRPr>
          </a:p>
        </p:txBody>
      </p:sp>
      <p:sp>
        <p:nvSpPr>
          <p:cNvPr id="6" name="Прямоугольник 60">
            <a:extLst>
              <a:ext uri="{FF2B5EF4-FFF2-40B4-BE49-F238E27FC236}">
                <a16:creationId xmlns:a16="http://schemas.microsoft.com/office/drawing/2014/main" id="{64B62A88-6A12-7ADD-8C58-5027147C9C0F}"/>
              </a:ext>
            </a:extLst>
          </p:cNvPr>
          <p:cNvSpPr/>
          <p:nvPr/>
        </p:nvSpPr>
        <p:spPr>
          <a:xfrm>
            <a:off x="1721018" y="1108909"/>
            <a:ext cx="4502801" cy="1176363"/>
          </a:xfrm>
          <a:prstGeom prst="rect">
            <a:avLst/>
          </a:prstGeom>
          <a:noFill/>
          <a:ln w="19050">
            <a:solidFill>
              <a:srgbClr val="0C44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7" name="Таблица 83">
            <a:extLst>
              <a:ext uri="{FF2B5EF4-FFF2-40B4-BE49-F238E27FC236}">
                <a16:creationId xmlns:a16="http://schemas.microsoft.com/office/drawing/2014/main" id="{4A1880A8-7FF7-85CE-52C0-F66E07B97B1E}"/>
              </a:ext>
            </a:extLst>
          </p:cNvPr>
          <p:cNvGraphicFramePr>
            <a:graphicFrameLocks noGrp="1"/>
          </p:cNvGraphicFramePr>
          <p:nvPr/>
        </p:nvGraphicFramePr>
        <p:xfrm>
          <a:off x="1721019" y="1943495"/>
          <a:ext cx="4502254" cy="3208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867">
                  <a:extLst>
                    <a:ext uri="{9D8B030D-6E8A-4147-A177-3AD203B41FA5}">
                      <a16:colId xmlns:a16="http://schemas.microsoft.com/office/drawing/2014/main" val="1000822529"/>
                    </a:ext>
                  </a:extLst>
                </a:gridCol>
                <a:gridCol w="991196">
                  <a:extLst>
                    <a:ext uri="{9D8B030D-6E8A-4147-A177-3AD203B41FA5}">
                      <a16:colId xmlns:a16="http://schemas.microsoft.com/office/drawing/2014/main" val="4049499286"/>
                    </a:ext>
                  </a:extLst>
                </a:gridCol>
                <a:gridCol w="871596">
                  <a:extLst>
                    <a:ext uri="{9D8B030D-6E8A-4147-A177-3AD203B41FA5}">
                      <a16:colId xmlns:a16="http://schemas.microsoft.com/office/drawing/2014/main" val="1064433420"/>
                    </a:ext>
                  </a:extLst>
                </a:gridCol>
                <a:gridCol w="771908">
                  <a:extLst>
                    <a:ext uri="{9D8B030D-6E8A-4147-A177-3AD203B41FA5}">
                      <a16:colId xmlns:a16="http://schemas.microsoft.com/office/drawing/2014/main" val="3863241785"/>
                    </a:ext>
                  </a:extLst>
                </a:gridCol>
                <a:gridCol w="958237">
                  <a:extLst>
                    <a:ext uri="{9D8B030D-6E8A-4147-A177-3AD203B41FA5}">
                      <a16:colId xmlns:a16="http://schemas.microsoft.com/office/drawing/2014/main" val="3327560344"/>
                    </a:ext>
                  </a:extLst>
                </a:gridCol>
                <a:gridCol w="44450">
                  <a:extLst>
                    <a:ext uri="{9D8B030D-6E8A-4147-A177-3AD203B41FA5}">
                      <a16:colId xmlns:a16="http://schemas.microsoft.com/office/drawing/2014/main" val="339787984"/>
                    </a:ext>
                  </a:extLst>
                </a:gridCol>
              </a:tblGrid>
              <a:tr h="320833"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Рекомендация врача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Эффективность контрацепции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Удобство использования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Цена и доступность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900" b="0" i="1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Затрудняются ответить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5087304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B3E0EDFD-1841-3AF9-949B-1C9AE6C09976}"/>
              </a:ext>
            </a:extLst>
          </p:cNvPr>
          <p:cNvSpPr txBox="1"/>
          <p:nvPr/>
        </p:nvSpPr>
        <p:spPr>
          <a:xfrm>
            <a:off x="1253497" y="697818"/>
            <a:ext cx="5439866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90000"/>
              </a:lnSpc>
              <a:defRPr/>
            </a:pPr>
            <a:r>
              <a:rPr lang="ru-RU" sz="1600" b="1" noProof="1">
                <a:solidFill>
                  <a:srgbClr val="000000"/>
                </a:solidFill>
              </a:rPr>
              <a:t>Какие факторы могут повлиять на решение использовать?</a:t>
            </a:r>
            <a:endParaRPr lang="ru-RU" sz="1600" b="1" dirty="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6D93533-F06F-F272-0CC5-D8B44D0AEDDB}"/>
              </a:ext>
            </a:extLst>
          </p:cNvPr>
          <p:cNvSpPr txBox="1"/>
          <p:nvPr/>
        </p:nvSpPr>
        <p:spPr>
          <a:xfrm>
            <a:off x="2438948" y="1111204"/>
            <a:ext cx="1123397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90000"/>
              </a:lnSpc>
              <a:defRPr/>
            </a:pPr>
            <a:r>
              <a:rPr lang="ru-RU" sz="900" noProof="1">
                <a:solidFill>
                  <a:srgbClr val="000000"/>
                </a:solidFill>
              </a:rPr>
              <a:t>Преимущественно</a:t>
            </a:r>
          </a:p>
          <a:p>
            <a:pPr lvl="0" algn="ctr">
              <a:lnSpc>
                <a:spcPct val="90000"/>
              </a:lnSpc>
              <a:defRPr/>
            </a:pPr>
            <a:r>
              <a:rPr lang="ru-RU" sz="900" b="1" noProof="1">
                <a:solidFill>
                  <a:srgbClr val="000000"/>
                </a:solidFill>
              </a:rPr>
              <a:t>18-29 лет </a:t>
            </a:r>
            <a:r>
              <a:rPr lang="ru-RU" sz="900" b="1" noProof="1">
                <a:solidFill>
                  <a:srgbClr val="00B050"/>
                </a:solidFill>
              </a:rPr>
              <a:t>43%</a:t>
            </a:r>
            <a:endParaRPr lang="ru-RU" sz="900" b="1" dirty="0">
              <a:solidFill>
                <a:srgbClr val="00B050"/>
              </a:solidFill>
              <a:latin typeface="Calibri" panose="020F0502020204030204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2E0DD2C-40C1-C698-861F-BAD327FFB84F}"/>
              </a:ext>
            </a:extLst>
          </p:cNvPr>
          <p:cNvSpPr txBox="1"/>
          <p:nvPr/>
        </p:nvSpPr>
        <p:spPr>
          <a:xfrm>
            <a:off x="6675933" y="734949"/>
            <a:ext cx="5113825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90000"/>
              </a:lnSpc>
              <a:defRPr/>
            </a:pPr>
            <a:r>
              <a:rPr lang="ru-RU" b="1" noProof="1">
                <a:solidFill>
                  <a:srgbClr val="000000"/>
                </a:solidFill>
              </a:rPr>
              <a:t>Преимущества трансдермальной контрацепции</a:t>
            </a:r>
            <a:endParaRPr lang="ru-RU" b="1" dirty="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36" name="Облачко с текстом: прямоугольное 35">
            <a:extLst>
              <a:ext uri="{FF2B5EF4-FFF2-40B4-BE49-F238E27FC236}">
                <a16:creationId xmlns:a16="http://schemas.microsoft.com/office/drawing/2014/main" id="{F5776065-7503-4129-AB87-59C327A69EEA}"/>
              </a:ext>
            </a:extLst>
          </p:cNvPr>
          <p:cNvSpPr/>
          <p:nvPr/>
        </p:nvSpPr>
        <p:spPr>
          <a:xfrm rot="5400000">
            <a:off x="2811198" y="747485"/>
            <a:ext cx="306979" cy="1046996"/>
          </a:xfrm>
          <a:prstGeom prst="wedgeRectCallout">
            <a:avLst>
              <a:gd name="adj1" fmla="val 50973"/>
              <a:gd name="adj2" fmla="val -15437"/>
            </a:avLst>
          </a:prstGeom>
          <a:noFill/>
          <a:ln w="12700">
            <a:solidFill>
              <a:srgbClr val="BFBFB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9" name="Облачко с текстом: прямоугольное 35">
            <a:extLst>
              <a:ext uri="{FF2B5EF4-FFF2-40B4-BE49-F238E27FC236}">
                <a16:creationId xmlns:a16="http://schemas.microsoft.com/office/drawing/2014/main" id="{EDB7B146-3C01-5A8C-DFA4-12D63B4BE9A5}"/>
              </a:ext>
            </a:extLst>
          </p:cNvPr>
          <p:cNvSpPr/>
          <p:nvPr/>
        </p:nvSpPr>
        <p:spPr>
          <a:xfrm rot="5400000">
            <a:off x="3844316" y="823212"/>
            <a:ext cx="300417" cy="864355"/>
          </a:xfrm>
          <a:prstGeom prst="wedgeRectCallout">
            <a:avLst>
              <a:gd name="adj1" fmla="val 71763"/>
              <a:gd name="adj2" fmla="val -10840"/>
            </a:avLst>
          </a:prstGeom>
          <a:noFill/>
          <a:ln w="12700">
            <a:solidFill>
              <a:srgbClr val="BFBFB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2E2CBE9-DD6A-AE31-E99D-F94637251888}"/>
              </a:ext>
            </a:extLst>
          </p:cNvPr>
          <p:cNvSpPr txBox="1"/>
          <p:nvPr/>
        </p:nvSpPr>
        <p:spPr>
          <a:xfrm>
            <a:off x="3488186" y="1100166"/>
            <a:ext cx="1097858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defRPr/>
            </a:pPr>
            <a:r>
              <a:rPr lang="ru-RU" sz="900" noProof="1">
                <a:solidFill>
                  <a:srgbClr val="000000"/>
                </a:solidFill>
              </a:rPr>
              <a:t>Преимущественно</a:t>
            </a:r>
          </a:p>
          <a:p>
            <a:pPr lvl="0" algn="ctr">
              <a:lnSpc>
                <a:spcPct val="90000"/>
              </a:lnSpc>
              <a:defRPr/>
            </a:pPr>
            <a:r>
              <a:rPr lang="ru-RU" sz="900" b="1" noProof="1">
                <a:solidFill>
                  <a:srgbClr val="000000"/>
                </a:solidFill>
              </a:rPr>
              <a:t>18-29 лет </a:t>
            </a:r>
            <a:r>
              <a:rPr lang="ru-RU" sz="900" b="1" noProof="1">
                <a:solidFill>
                  <a:srgbClr val="00B050"/>
                </a:solidFill>
              </a:rPr>
              <a:t>40%</a:t>
            </a:r>
            <a:endParaRPr lang="ru-RU" sz="900" b="1" dirty="0">
              <a:solidFill>
                <a:srgbClr val="00B050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5840931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Скругленный прямоугольник 22">
            <a:extLst>
              <a:ext uri="{FF2B5EF4-FFF2-40B4-BE49-F238E27FC236}">
                <a16:creationId xmlns:a16="http://schemas.microsoft.com/office/drawing/2014/main" id="{DEAF3F19-55F6-5116-5D3E-01CC07E3CE76}"/>
              </a:ext>
            </a:extLst>
          </p:cNvPr>
          <p:cNvSpPr/>
          <p:nvPr/>
        </p:nvSpPr>
        <p:spPr>
          <a:xfrm>
            <a:off x="165516" y="5235686"/>
            <a:ext cx="6659640" cy="1114186"/>
          </a:xfrm>
          <a:prstGeom prst="roundRect">
            <a:avLst>
              <a:gd name="adj" fmla="val 5587"/>
            </a:avLst>
          </a:prstGeom>
          <a:solidFill>
            <a:schemeClr val="bg1"/>
          </a:solidFill>
          <a:ln w="25400" cap="flat">
            <a:noFill/>
            <a:prstDash val="solid"/>
            <a:miter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27292D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EAAA8F6-D81B-4318-9555-3AECDADFF74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275"/>
          <a:stretch/>
        </p:blipFill>
        <p:spPr>
          <a:xfrm>
            <a:off x="10423384" y="179555"/>
            <a:ext cx="1716362" cy="317990"/>
          </a:xfrm>
          <a:prstGeom prst="rect">
            <a:avLst/>
          </a:prstGeom>
        </p:spPr>
      </p:pic>
      <p:sp>
        <p:nvSpPr>
          <p:cNvPr id="139" name="TextBox 138">
            <a:extLst>
              <a:ext uri="{FF2B5EF4-FFF2-40B4-BE49-F238E27FC236}">
                <a16:creationId xmlns:a16="http://schemas.microsoft.com/office/drawing/2014/main" id="{ADF42539-A545-4A95-8DAF-7F3B588A6CFF}"/>
              </a:ext>
            </a:extLst>
          </p:cNvPr>
          <p:cNvSpPr txBox="1"/>
          <p:nvPr/>
        </p:nvSpPr>
        <p:spPr>
          <a:xfrm>
            <a:off x="210043" y="6399214"/>
            <a:ext cx="10762428" cy="461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914309">
              <a:lnSpc>
                <a:spcPct val="75000"/>
              </a:lnSpc>
              <a:defRPr/>
            </a:pPr>
            <a:r>
              <a:rPr lang="ru-RU" sz="1050" i="1" dirty="0">
                <a:solidFill>
                  <a:prstClr val="black"/>
                </a:solidFill>
              </a:rPr>
              <a:t>A30. Есть ли у Вас ребенок грудного возраста? A31. Находится ли Ваш ребенок на грудном вскармливании? A32. Укажите основные критерии при выборе контрацепции во время кормления грудью? A33. С какими трудностями или проблемами Вы столкнулись при использовании контрацепции во время кормления грудью? </a:t>
            </a:r>
          </a:p>
          <a:p>
            <a:pPr lvl="0" algn="just" defTabSz="914309">
              <a:lnSpc>
                <a:spcPct val="75000"/>
              </a:lnSpc>
              <a:defRPr/>
            </a:pPr>
            <a:r>
              <a:rPr lang="ru-RU" sz="1050" i="1" dirty="0">
                <a:solidFill>
                  <a:prstClr val="black"/>
                </a:solidFill>
              </a:rPr>
              <a:t>A34. Обсуждали ли Вы выбор контрацепции с врачом или другим специалистом? А35. Слышали ли Вы/знаете ли Вы о гормональном методе контрацепции для кормящих мам? </a:t>
            </a:r>
            <a:endParaRPr kumimoji="0" lang="uk-UA" sz="105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181E6F64-C0EC-4FE9-8AE4-7769DDC480D4}"/>
              </a:ext>
            </a:extLst>
          </p:cNvPr>
          <p:cNvSpPr txBox="1"/>
          <p:nvPr/>
        </p:nvSpPr>
        <p:spPr>
          <a:xfrm>
            <a:off x="507475" y="1916977"/>
            <a:ext cx="23810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База: Все респонденты </a:t>
            </a:r>
            <a:r>
              <a:rPr kumimoji="0" lang="ru-RU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wave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 N=817</a:t>
            </a:r>
            <a:endParaRPr kumimoji="0" lang="ru-RU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41" name="Straight Connector 42">
            <a:extLst>
              <a:ext uri="{FF2B5EF4-FFF2-40B4-BE49-F238E27FC236}">
                <a16:creationId xmlns:a16="http://schemas.microsoft.com/office/drawing/2014/main" id="{1229325C-1F18-4064-BB58-DDF3D7199DA9}"/>
              </a:ext>
            </a:extLst>
          </p:cNvPr>
          <p:cNvCxnSpPr>
            <a:cxnSpLocks/>
          </p:cNvCxnSpPr>
          <p:nvPr/>
        </p:nvCxnSpPr>
        <p:spPr>
          <a:xfrm>
            <a:off x="-21956" y="6380164"/>
            <a:ext cx="4608000" cy="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0A4591"/>
                </a:gs>
                <a:gs pos="29000">
                  <a:srgbClr val="0868B9"/>
                </a:gs>
                <a:gs pos="61000">
                  <a:srgbClr val="06A9D2"/>
                </a:gs>
                <a:gs pos="84000">
                  <a:srgbClr val="05CFC6"/>
                </a:gs>
              </a:gsLst>
              <a:lin ang="0" scaled="1"/>
              <a:tileRect/>
            </a:gradFill>
            <a:prstDash val="solid"/>
          </a:ln>
          <a:effectLst/>
        </p:spPr>
      </p:cxnSp>
      <p:sp>
        <p:nvSpPr>
          <p:cNvPr id="8" name="Заголовок 3">
            <a:extLst>
              <a:ext uri="{FF2B5EF4-FFF2-40B4-BE49-F238E27FC236}">
                <a16:creationId xmlns:a16="http://schemas.microsoft.com/office/drawing/2014/main" id="{9B938736-7F0E-4503-A26F-0B495C728F18}"/>
              </a:ext>
            </a:extLst>
          </p:cNvPr>
          <p:cNvSpPr txBox="1">
            <a:spLocks/>
          </p:cNvSpPr>
          <p:nvPr/>
        </p:nvSpPr>
        <p:spPr>
          <a:xfrm>
            <a:off x="108135" y="-11458"/>
            <a:ext cx="10485754" cy="708754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lvl="0" indent="0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3100" b="1" dirty="0">
                <a:gradFill flip="none" rotWithShape="1">
                  <a:gsLst>
                    <a:gs pos="0">
                      <a:srgbClr val="00A9D6"/>
                    </a:gs>
                    <a:gs pos="36000">
                      <a:srgbClr val="005B9D"/>
                    </a:gs>
                    <a:gs pos="62000">
                      <a:srgbClr val="003B86"/>
                    </a:gs>
                  </a:gsLst>
                  <a:lin ang="10800000" scaled="1"/>
                  <a:tileRect/>
                </a:gradFill>
                <a:latin typeface="+mn-lt"/>
                <a:ea typeface="+mn-ea"/>
                <a:cs typeface="+mn-cs"/>
              </a:rPr>
              <a:t>ВЫБОР КОНТРАЦЕПЦИИ ПРИ ГРУДНОМ ВСКАРМЛИВАНИИ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7AD300B-9B44-4B2F-A4D6-CCED2C3DE4DD}"/>
              </a:ext>
            </a:extLst>
          </p:cNvPr>
          <p:cNvSpPr txBox="1"/>
          <p:nvPr/>
        </p:nvSpPr>
        <p:spPr>
          <a:xfrm>
            <a:off x="5051889" y="3921044"/>
            <a:ext cx="7183460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noProof="1">
                <a:solidFill>
                  <a:srgbClr val="000000"/>
                </a:solidFill>
                <a:latin typeface="Calibri" panose="020F0502020204030204"/>
              </a:rPr>
              <a:t>Знают/Слышали о гормональной контрацепции для кормящих мам?</a:t>
            </a:r>
            <a:endParaRPr lang="ru-RU" b="1" dirty="0">
              <a:solidFill>
                <a:srgbClr val="000000"/>
              </a:solidFill>
              <a:latin typeface="Calibri" panose="020F0502020204030204"/>
            </a:endParaRPr>
          </a:p>
        </p:txBody>
      </p:sp>
      <p:graphicFrame>
        <p:nvGraphicFramePr>
          <p:cNvPr id="43" name="Диаграмма 42">
            <a:extLst>
              <a:ext uri="{FF2B5EF4-FFF2-40B4-BE49-F238E27FC236}">
                <a16:creationId xmlns:a16="http://schemas.microsoft.com/office/drawing/2014/main" id="{39EE8321-1F38-4C39-A25C-A0682F8C92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22743917"/>
              </p:ext>
            </p:extLst>
          </p:nvPr>
        </p:nvGraphicFramePr>
        <p:xfrm>
          <a:off x="10108477" y="4141845"/>
          <a:ext cx="2346175" cy="15946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6" name="TextBox 45">
            <a:extLst>
              <a:ext uri="{FF2B5EF4-FFF2-40B4-BE49-F238E27FC236}">
                <a16:creationId xmlns:a16="http://schemas.microsoft.com/office/drawing/2014/main" id="{A22B0231-E3E8-4536-92A6-8DC124CCCB15}"/>
              </a:ext>
            </a:extLst>
          </p:cNvPr>
          <p:cNvSpPr txBox="1"/>
          <p:nvPr/>
        </p:nvSpPr>
        <p:spPr>
          <a:xfrm>
            <a:off x="11684" y="2584073"/>
            <a:ext cx="5245768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noProof="1">
                <a:solidFill>
                  <a:srgbClr val="000000"/>
                </a:solidFill>
                <a:latin typeface="Calibri" panose="020F0502020204030204"/>
              </a:rPr>
              <a:t>Трудности при использовании контрацепции во время кормления грудью</a:t>
            </a:r>
            <a:endParaRPr lang="ru-RU" b="1" dirty="0">
              <a:solidFill>
                <a:srgbClr val="000000"/>
              </a:solidFill>
              <a:latin typeface="Calibri" panose="020F0502020204030204"/>
            </a:endParaRPr>
          </a:p>
        </p:txBody>
      </p:sp>
      <p:graphicFrame>
        <p:nvGraphicFramePr>
          <p:cNvPr id="48" name="Диаграмма 47">
            <a:extLst>
              <a:ext uri="{FF2B5EF4-FFF2-40B4-BE49-F238E27FC236}">
                <a16:creationId xmlns:a16="http://schemas.microsoft.com/office/drawing/2014/main" id="{1DDC4E3F-F6F7-4C91-8EF2-F27AE0AF5B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65323178"/>
              </p:ext>
            </p:extLst>
          </p:nvPr>
        </p:nvGraphicFramePr>
        <p:xfrm>
          <a:off x="3498432" y="3051363"/>
          <a:ext cx="3186671" cy="18709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49" name="Таблица 48">
            <a:extLst>
              <a:ext uri="{FF2B5EF4-FFF2-40B4-BE49-F238E27FC236}">
                <a16:creationId xmlns:a16="http://schemas.microsoft.com/office/drawing/2014/main" id="{723F0FDB-610F-458C-BDC1-23D509F0CB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5538542"/>
              </p:ext>
            </p:extLst>
          </p:nvPr>
        </p:nvGraphicFramePr>
        <p:xfrm>
          <a:off x="98474" y="3126691"/>
          <a:ext cx="3285797" cy="190694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85797">
                  <a:extLst>
                    <a:ext uri="{9D8B030D-6E8A-4147-A177-3AD203B41FA5}">
                      <a16:colId xmlns:a16="http://schemas.microsoft.com/office/drawing/2014/main" val="3759162844"/>
                    </a:ext>
                  </a:extLst>
                </a:gridCol>
              </a:tblGrid>
              <a:tr h="337705">
                <a:tc>
                  <a:txBody>
                    <a:bodyPr/>
                    <a:lstStyle/>
                    <a:p>
                      <a:pPr algn="r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Не было трудностей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2095594"/>
                  </a:ext>
                </a:extLst>
              </a:tr>
              <a:tr h="337705">
                <a:tc>
                  <a:txBody>
                    <a:bodyPr/>
                    <a:lstStyle/>
                    <a:p>
                      <a:pPr algn="r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Побочные эффекты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2314571"/>
                  </a:ext>
                </a:extLst>
              </a:tr>
              <a:tr h="351240">
                <a:tc>
                  <a:txBody>
                    <a:bodyPr/>
                    <a:lstStyle/>
                    <a:p>
                      <a:pPr algn="r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Отсутствие эффективности контрацепции,  прерванный половой акт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5541126"/>
                  </a:ext>
                </a:extLst>
              </a:tr>
              <a:tr h="517052">
                <a:tc>
                  <a:txBody>
                    <a:bodyPr/>
                    <a:lstStyle/>
                    <a:p>
                      <a:pPr algn="r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Отсутствие эффективности контрацепции, основанной на грудном вскармливании и отсутствии овуляции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5876172"/>
                  </a:ext>
                </a:extLst>
              </a:tr>
              <a:tr h="337705">
                <a:tc>
                  <a:txBody>
                    <a:bodyPr/>
                    <a:lstStyle/>
                    <a:p>
                      <a:pPr algn="r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Неправильное применение контрацепции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417958"/>
                  </a:ext>
                </a:extLst>
              </a:tr>
            </a:tbl>
          </a:graphicData>
        </a:graphic>
      </p:graphicFrame>
      <p:sp>
        <p:nvSpPr>
          <p:cNvPr id="50" name="Скругленный прямоугольник 22">
            <a:extLst>
              <a:ext uri="{FF2B5EF4-FFF2-40B4-BE49-F238E27FC236}">
                <a16:creationId xmlns:a16="http://schemas.microsoft.com/office/drawing/2014/main" id="{8CC49A14-851C-41B7-B779-A40AFCC4CD96}"/>
              </a:ext>
            </a:extLst>
          </p:cNvPr>
          <p:cNvSpPr/>
          <p:nvPr/>
        </p:nvSpPr>
        <p:spPr>
          <a:xfrm>
            <a:off x="5833713" y="864524"/>
            <a:ext cx="5954233" cy="3065443"/>
          </a:xfrm>
          <a:prstGeom prst="roundRect">
            <a:avLst>
              <a:gd name="adj" fmla="val 5587"/>
            </a:avLst>
          </a:prstGeom>
          <a:solidFill>
            <a:schemeClr val="bg1"/>
          </a:solidFill>
          <a:ln w="25400" cap="flat">
            <a:noFill/>
            <a:prstDash val="solid"/>
            <a:miter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27292D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4559380B-FA2B-4650-85B9-8480A91AD8E9}"/>
              </a:ext>
            </a:extLst>
          </p:cNvPr>
          <p:cNvSpPr txBox="1"/>
          <p:nvPr/>
        </p:nvSpPr>
        <p:spPr>
          <a:xfrm>
            <a:off x="6201083" y="3652215"/>
            <a:ext cx="16192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N=</a:t>
            </a:r>
            <a:r>
              <a:rPr kumimoji="0" lang="uk-UA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105</a:t>
            </a:r>
            <a:endParaRPr lang="ru-RU" sz="10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4116D33A-6146-4A62-B6A8-1853EA98A825}"/>
              </a:ext>
            </a:extLst>
          </p:cNvPr>
          <p:cNvSpPr txBox="1"/>
          <p:nvPr/>
        </p:nvSpPr>
        <p:spPr>
          <a:xfrm>
            <a:off x="5567789" y="917536"/>
            <a:ext cx="6486082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noProof="1">
                <a:solidFill>
                  <a:srgbClr val="000000"/>
                </a:solidFill>
                <a:latin typeface="Calibri" panose="020F0502020204030204"/>
              </a:rPr>
              <a:t>Критерии при выборе контрацепции во время кормления грудью</a:t>
            </a:r>
            <a:endParaRPr lang="ru-RU" sz="1600" b="1" dirty="0">
              <a:solidFill>
                <a:srgbClr val="000000"/>
              </a:solidFill>
              <a:latin typeface="Calibri" panose="020F0502020204030204"/>
            </a:endParaRPr>
          </a:p>
        </p:txBody>
      </p:sp>
      <p:graphicFrame>
        <p:nvGraphicFramePr>
          <p:cNvPr id="4" name="Diagramm 32">
            <a:extLst>
              <a:ext uri="{FF2B5EF4-FFF2-40B4-BE49-F238E27FC236}">
                <a16:creationId xmlns:a16="http://schemas.microsoft.com/office/drawing/2014/main" id="{2F6D2E4B-BC60-5005-E916-BFD11D80B61D}"/>
              </a:ext>
            </a:extLst>
          </p:cNvPr>
          <p:cNvGraphicFramePr/>
          <p:nvPr/>
        </p:nvGraphicFramePr>
        <p:xfrm>
          <a:off x="744442" y="843358"/>
          <a:ext cx="2665174" cy="11186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D2DD3A2-C4A2-315D-43E9-D85E9B3491C3}"/>
              </a:ext>
            </a:extLst>
          </p:cNvPr>
          <p:cNvSpPr txBox="1"/>
          <p:nvPr/>
        </p:nvSpPr>
        <p:spPr>
          <a:xfrm>
            <a:off x="-193331" y="573762"/>
            <a:ext cx="4540719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noProof="1">
                <a:solidFill>
                  <a:srgbClr val="000000"/>
                </a:solidFill>
                <a:latin typeface="Calibri" panose="020F0502020204030204"/>
              </a:rPr>
              <a:t>Есть ли у Вас ребенок грудного возраста?</a:t>
            </a:r>
            <a:endParaRPr lang="ru-RU" b="1" dirty="0">
              <a:solidFill>
                <a:srgbClr val="000000"/>
              </a:solidFill>
              <a:latin typeface="Calibri" panose="020F0502020204030204"/>
            </a:endParaRPr>
          </a:p>
        </p:txBody>
      </p:sp>
      <p:graphicFrame>
        <p:nvGraphicFramePr>
          <p:cNvPr id="6" name="Диаграмма 252">
            <a:extLst>
              <a:ext uri="{FF2B5EF4-FFF2-40B4-BE49-F238E27FC236}">
                <a16:creationId xmlns:a16="http://schemas.microsoft.com/office/drawing/2014/main" id="{668EFA7A-3082-451D-6801-F9DEB095956C}"/>
              </a:ext>
            </a:extLst>
          </p:cNvPr>
          <p:cNvGraphicFramePr/>
          <p:nvPr/>
        </p:nvGraphicFramePr>
        <p:xfrm>
          <a:off x="3789335" y="1098467"/>
          <a:ext cx="2358535" cy="1496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7" name="Прямоугольник 251">
            <a:extLst>
              <a:ext uri="{FF2B5EF4-FFF2-40B4-BE49-F238E27FC236}">
                <a16:creationId xmlns:a16="http://schemas.microsoft.com/office/drawing/2014/main" id="{85463DD3-C32E-10C7-C8BA-933F1EA9E22E}"/>
              </a:ext>
            </a:extLst>
          </p:cNvPr>
          <p:cNvSpPr/>
          <p:nvPr/>
        </p:nvSpPr>
        <p:spPr>
          <a:xfrm>
            <a:off x="210043" y="1043108"/>
            <a:ext cx="534398" cy="52322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rgbClr val="000000"/>
                </a:solidFill>
              </a:rPr>
              <a:t>ДА 18%</a:t>
            </a:r>
            <a:endParaRPr lang="uk-UA" sz="1400" b="1" dirty="0">
              <a:solidFill>
                <a:srgbClr val="00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519F901-931C-3BE5-7747-B85906B18076}"/>
              </a:ext>
            </a:extLst>
          </p:cNvPr>
          <p:cNvSpPr txBox="1"/>
          <p:nvPr/>
        </p:nvSpPr>
        <p:spPr>
          <a:xfrm>
            <a:off x="118930" y="2141949"/>
            <a:ext cx="4540719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noProof="1">
                <a:solidFill>
                  <a:srgbClr val="000000"/>
                </a:solidFill>
                <a:latin typeface="Calibri" panose="020F0502020204030204"/>
              </a:rPr>
              <a:t>Ребенок на грудном вскармливании</a:t>
            </a:r>
            <a:endParaRPr lang="ru-RU" b="1" dirty="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786041C-9483-10E8-6992-3ECD16D7A80D}"/>
              </a:ext>
            </a:extLst>
          </p:cNvPr>
          <p:cNvSpPr txBox="1"/>
          <p:nvPr/>
        </p:nvSpPr>
        <p:spPr>
          <a:xfrm>
            <a:off x="3781020" y="2367395"/>
            <a:ext cx="6479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N=</a:t>
            </a:r>
            <a:r>
              <a:rPr lang="ru-RU" sz="1000" dirty="0">
                <a:solidFill>
                  <a:prstClr val="black"/>
                </a:solidFill>
                <a:latin typeface="Calibri"/>
              </a:rPr>
              <a:t>149</a:t>
            </a:r>
            <a:endParaRPr kumimoji="0" lang="ru-RU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4" name="Диаграмма 154">
            <a:extLst>
              <a:ext uri="{FF2B5EF4-FFF2-40B4-BE49-F238E27FC236}">
                <a16:creationId xmlns:a16="http://schemas.microsoft.com/office/drawing/2014/main" id="{DD6D603C-8403-C549-66E8-AEA88CC2293F}"/>
              </a:ext>
            </a:extLst>
          </p:cNvPr>
          <p:cNvGraphicFramePr/>
          <p:nvPr/>
        </p:nvGraphicFramePr>
        <p:xfrm>
          <a:off x="9906337" y="1207125"/>
          <a:ext cx="2147533" cy="27376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5" name="Таблица 48">
            <a:extLst>
              <a:ext uri="{FF2B5EF4-FFF2-40B4-BE49-F238E27FC236}">
                <a16:creationId xmlns:a16="http://schemas.microsoft.com/office/drawing/2014/main" id="{E3284B52-724A-7A9B-0147-3F6E92D830C1}"/>
              </a:ext>
            </a:extLst>
          </p:cNvPr>
          <p:cNvGraphicFramePr>
            <a:graphicFrameLocks noGrp="1"/>
          </p:cNvGraphicFramePr>
          <p:nvPr/>
        </p:nvGraphicFramePr>
        <p:xfrm>
          <a:off x="6147870" y="1399734"/>
          <a:ext cx="3591758" cy="25238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91758">
                  <a:extLst>
                    <a:ext uri="{9D8B030D-6E8A-4147-A177-3AD203B41FA5}">
                      <a16:colId xmlns:a16="http://schemas.microsoft.com/office/drawing/2014/main" val="3759162844"/>
                    </a:ext>
                  </a:extLst>
                </a:gridCol>
              </a:tblGrid>
              <a:tr h="504772">
                <a:tc>
                  <a:txBody>
                    <a:bodyPr/>
                    <a:lstStyle/>
                    <a:p>
                      <a:pPr algn="r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Безопасность для ребенка</a:t>
                      </a:r>
                    </a:p>
                    <a:p>
                      <a:pPr algn="r" fontAlgn="ctr">
                        <a:lnSpc>
                          <a:spcPct val="80000"/>
                        </a:lnSpc>
                      </a:pP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2095594"/>
                  </a:ext>
                </a:extLst>
              </a:tr>
              <a:tr h="504772">
                <a:tc>
                  <a:txBody>
                    <a:bodyPr/>
                    <a:lstStyle/>
                    <a:p>
                      <a:pPr algn="r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Эффективность в предотвращении беременности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3354779"/>
                  </a:ext>
                </a:extLst>
              </a:tr>
              <a:tr h="504772">
                <a:tc>
                  <a:txBody>
                    <a:bodyPr/>
                    <a:lstStyle/>
                    <a:p>
                      <a:pPr algn="r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Отсутствие побочных эффектов для мамы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2314571"/>
                  </a:ext>
                </a:extLst>
              </a:tr>
              <a:tr h="504772">
                <a:tc>
                  <a:txBody>
                    <a:bodyPr/>
                    <a:lstStyle/>
                    <a:p>
                      <a:pPr algn="r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Удобство использования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5541126"/>
                  </a:ext>
                </a:extLst>
              </a:tr>
              <a:tr h="504772">
                <a:tc>
                  <a:txBody>
                    <a:bodyPr/>
                    <a:lstStyle/>
                    <a:p>
                      <a:pPr algn="r" fontAlgn="ctr">
                        <a:lnSpc>
                          <a:spcPct val="80000"/>
                        </a:lnSpc>
                      </a:pPr>
                      <a:r>
                        <a:rPr lang="ru-RU" sz="1400" b="0" i="1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Трудно ответить/отказ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9102590"/>
                  </a:ext>
                </a:extLst>
              </a:tr>
            </a:tbl>
          </a:graphicData>
        </a:graphic>
      </p:graphicFrame>
      <p:graphicFrame>
        <p:nvGraphicFramePr>
          <p:cNvPr id="16" name="Диаграмма 175">
            <a:extLst>
              <a:ext uri="{FF2B5EF4-FFF2-40B4-BE49-F238E27FC236}">
                <a16:creationId xmlns:a16="http://schemas.microsoft.com/office/drawing/2014/main" id="{3223D294-E22B-ED17-0EA2-EFA69CEED8B1}"/>
              </a:ext>
            </a:extLst>
          </p:cNvPr>
          <p:cNvGraphicFramePr/>
          <p:nvPr/>
        </p:nvGraphicFramePr>
        <p:xfrm>
          <a:off x="2267925" y="5033334"/>
          <a:ext cx="4638201" cy="10187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7" name="Таблица 6">
            <a:extLst>
              <a:ext uri="{FF2B5EF4-FFF2-40B4-BE49-F238E27FC236}">
                <a16:creationId xmlns:a16="http://schemas.microsoft.com/office/drawing/2014/main" id="{FD9AFF45-5A48-519D-478F-9FEBB1F10679}"/>
              </a:ext>
            </a:extLst>
          </p:cNvPr>
          <p:cNvGraphicFramePr>
            <a:graphicFrameLocks noGrp="1"/>
          </p:cNvGraphicFramePr>
          <p:nvPr/>
        </p:nvGraphicFramePr>
        <p:xfrm>
          <a:off x="2591262" y="6036659"/>
          <a:ext cx="4757956" cy="3112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1117">
                  <a:extLst>
                    <a:ext uri="{9D8B030D-6E8A-4147-A177-3AD203B41FA5}">
                      <a16:colId xmlns:a16="http://schemas.microsoft.com/office/drawing/2014/main" val="369001566"/>
                    </a:ext>
                  </a:extLst>
                </a:gridCol>
                <a:gridCol w="586180">
                  <a:extLst>
                    <a:ext uri="{9D8B030D-6E8A-4147-A177-3AD203B41FA5}">
                      <a16:colId xmlns:a16="http://schemas.microsoft.com/office/drawing/2014/main" val="3015754737"/>
                    </a:ext>
                  </a:extLst>
                </a:gridCol>
                <a:gridCol w="839262">
                  <a:extLst>
                    <a:ext uri="{9D8B030D-6E8A-4147-A177-3AD203B41FA5}">
                      <a16:colId xmlns:a16="http://schemas.microsoft.com/office/drawing/2014/main" val="435896456"/>
                    </a:ext>
                  </a:extLst>
                </a:gridCol>
                <a:gridCol w="2315499">
                  <a:extLst>
                    <a:ext uri="{9D8B030D-6E8A-4147-A177-3AD203B41FA5}">
                      <a16:colId xmlns:a16="http://schemas.microsoft.com/office/drawing/2014/main" val="4142704734"/>
                    </a:ext>
                  </a:extLst>
                </a:gridCol>
                <a:gridCol w="45898">
                  <a:extLst>
                    <a:ext uri="{9D8B030D-6E8A-4147-A177-3AD203B41FA5}">
                      <a16:colId xmlns:a16="http://schemas.microsoft.com/office/drawing/2014/main" val="2291085197"/>
                    </a:ext>
                  </a:extLst>
                </a:gridCol>
              </a:tblGrid>
              <a:tr h="119767"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Да, с врачом-гинекологом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Нет, не обсуждала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Планирую обсудить</a:t>
                      </a:r>
                    </a:p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в будущем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1123154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EEA6EF11-F829-B680-901D-B9DB477DE9B0}"/>
              </a:ext>
            </a:extLst>
          </p:cNvPr>
          <p:cNvSpPr txBox="1"/>
          <p:nvPr/>
        </p:nvSpPr>
        <p:spPr>
          <a:xfrm>
            <a:off x="247163" y="5223289"/>
            <a:ext cx="2346176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noProof="1">
                <a:solidFill>
                  <a:srgbClr val="000000"/>
                </a:solidFill>
                <a:latin typeface="Calibri" panose="020F0502020204030204"/>
              </a:rPr>
              <a:t>Обсуждали ли Вы выбор контрацепции с врачом?</a:t>
            </a:r>
            <a:endParaRPr lang="ru-RU" b="1" dirty="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032A2E2-CD9A-F7F8-EB5E-0E2CF7907A48}"/>
              </a:ext>
            </a:extLst>
          </p:cNvPr>
          <p:cNvSpPr txBox="1"/>
          <p:nvPr/>
        </p:nvSpPr>
        <p:spPr>
          <a:xfrm>
            <a:off x="170944" y="6082937"/>
            <a:ext cx="2776238" cy="258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1% - Затрудняются ответить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010B318-E7DD-704F-070F-99C2D90BBF73}"/>
              </a:ext>
            </a:extLst>
          </p:cNvPr>
          <p:cNvSpPr txBox="1"/>
          <p:nvPr/>
        </p:nvSpPr>
        <p:spPr>
          <a:xfrm>
            <a:off x="6172583" y="5250027"/>
            <a:ext cx="6479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N=</a:t>
            </a:r>
            <a:r>
              <a:rPr lang="ru-RU" sz="1000" dirty="0">
                <a:solidFill>
                  <a:prstClr val="black"/>
                </a:solidFill>
                <a:latin typeface="Calibri"/>
              </a:rPr>
              <a:t>105</a:t>
            </a:r>
            <a:endParaRPr kumimoji="0" lang="ru-RU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49D3D95-DBE2-2A80-1B6D-684AF13D42A5}"/>
              </a:ext>
            </a:extLst>
          </p:cNvPr>
          <p:cNvSpPr txBox="1"/>
          <p:nvPr/>
        </p:nvSpPr>
        <p:spPr>
          <a:xfrm>
            <a:off x="9971322" y="6156335"/>
            <a:ext cx="21619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1000" dirty="0">
                <a:solidFill>
                  <a:prstClr val="black"/>
                </a:solidFill>
              </a:rPr>
              <a:t>База: Все респонденты N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=817</a:t>
            </a:r>
            <a:endParaRPr kumimoji="0" lang="ru-RU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22" name="Диаграмма 42">
            <a:extLst>
              <a:ext uri="{FF2B5EF4-FFF2-40B4-BE49-F238E27FC236}">
                <a16:creationId xmlns:a16="http://schemas.microsoft.com/office/drawing/2014/main" id="{92D899DD-9F05-AC7D-08CD-A4D880319E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1863176"/>
              </p:ext>
            </p:extLst>
          </p:nvPr>
        </p:nvGraphicFramePr>
        <p:xfrm>
          <a:off x="6924279" y="4132127"/>
          <a:ext cx="3004046" cy="15946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25" name="TextBox 24">
            <a:extLst>
              <a:ext uri="{FF2B5EF4-FFF2-40B4-BE49-F238E27FC236}">
                <a16:creationId xmlns:a16="http://schemas.microsoft.com/office/drawing/2014/main" id="{0047BDA0-3B8E-50F1-97DA-A623528437B1}"/>
              </a:ext>
            </a:extLst>
          </p:cNvPr>
          <p:cNvSpPr txBox="1"/>
          <p:nvPr/>
        </p:nvSpPr>
        <p:spPr>
          <a:xfrm>
            <a:off x="4916172" y="2918728"/>
            <a:ext cx="6479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N=105</a:t>
            </a:r>
            <a:endParaRPr kumimoji="0" lang="ru-RU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Прямоугольник 251">
            <a:extLst>
              <a:ext uri="{FF2B5EF4-FFF2-40B4-BE49-F238E27FC236}">
                <a16:creationId xmlns:a16="http://schemas.microsoft.com/office/drawing/2014/main" id="{A0CF1AA6-CFF4-428E-1D0F-9B6E5A30616C}"/>
              </a:ext>
            </a:extLst>
          </p:cNvPr>
          <p:cNvSpPr/>
          <p:nvPr/>
        </p:nvSpPr>
        <p:spPr>
          <a:xfrm>
            <a:off x="-97690" y="1560647"/>
            <a:ext cx="11498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200" b="1" dirty="0">
                <a:solidFill>
                  <a:srgbClr val="000000"/>
                </a:solidFill>
              </a:rPr>
              <a:t>Возраст респондента</a:t>
            </a:r>
            <a:endParaRPr lang="uk-UA" sz="1200" b="1" dirty="0">
              <a:solidFill>
                <a:srgbClr val="000000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2D46B68-B9F4-4D92-A7BE-586EF65CDC74}"/>
              </a:ext>
            </a:extLst>
          </p:cNvPr>
          <p:cNvSpPr txBox="1"/>
          <p:nvPr/>
        </p:nvSpPr>
        <p:spPr>
          <a:xfrm>
            <a:off x="1408383" y="4937143"/>
            <a:ext cx="4757956" cy="258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Затрудняются ответить	       30%	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6CAE0A3-2928-4859-A091-E3A380081EB1}"/>
              </a:ext>
            </a:extLst>
          </p:cNvPr>
          <p:cNvSpPr txBox="1"/>
          <p:nvPr/>
        </p:nvSpPr>
        <p:spPr>
          <a:xfrm>
            <a:off x="7225610" y="6156335"/>
            <a:ext cx="24397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1000" dirty="0">
                <a:solidFill>
                  <a:prstClr val="black"/>
                </a:solidFill>
              </a:rPr>
              <a:t>База: мамы, кормящие грудью N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=105</a:t>
            </a:r>
            <a:endParaRPr kumimoji="0" lang="ru-RU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Прямоугольник 251">
            <a:extLst>
              <a:ext uri="{FF2B5EF4-FFF2-40B4-BE49-F238E27FC236}">
                <a16:creationId xmlns:a16="http://schemas.microsoft.com/office/drawing/2014/main" id="{D097E185-4D58-48E3-9581-3E474AFC8F76}"/>
              </a:ext>
            </a:extLst>
          </p:cNvPr>
          <p:cNvSpPr/>
          <p:nvPr/>
        </p:nvSpPr>
        <p:spPr>
          <a:xfrm>
            <a:off x="7086278" y="5725020"/>
            <a:ext cx="2402165" cy="43088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100" b="1" dirty="0">
                <a:solidFill>
                  <a:srgbClr val="000000"/>
                </a:solidFill>
              </a:rPr>
              <a:t>Знают (среди кормящих мам) - 42%</a:t>
            </a:r>
          </a:p>
          <a:p>
            <a:pPr algn="ctr">
              <a:defRPr/>
            </a:pPr>
            <a:r>
              <a:rPr lang="uk-UA" sz="1100" b="1" u="sng" dirty="0">
                <a:solidFill>
                  <a:srgbClr val="000000"/>
                </a:solidFill>
              </a:rPr>
              <a:t>Использовали</a:t>
            </a:r>
            <a:r>
              <a:rPr lang="ru-RU" sz="1100" b="1" u="sng" dirty="0">
                <a:solidFill>
                  <a:srgbClr val="000000"/>
                </a:solidFill>
              </a:rPr>
              <a:t> – 11%</a:t>
            </a:r>
            <a:endParaRPr lang="uk-UA" sz="1100" b="1" u="sng" dirty="0">
              <a:solidFill>
                <a:srgbClr val="000000"/>
              </a:solidFill>
            </a:endParaRPr>
          </a:p>
        </p:txBody>
      </p:sp>
      <p:sp>
        <p:nvSpPr>
          <p:cNvPr id="39" name="Прямоугольник 251">
            <a:extLst>
              <a:ext uri="{FF2B5EF4-FFF2-40B4-BE49-F238E27FC236}">
                <a16:creationId xmlns:a16="http://schemas.microsoft.com/office/drawing/2014/main" id="{C29E01E4-3E0B-4DE8-96CC-840E3177AD4C}"/>
              </a:ext>
            </a:extLst>
          </p:cNvPr>
          <p:cNvSpPr/>
          <p:nvPr/>
        </p:nvSpPr>
        <p:spPr>
          <a:xfrm>
            <a:off x="9963603" y="5736456"/>
            <a:ext cx="1801494" cy="43088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100" b="1" dirty="0">
                <a:solidFill>
                  <a:srgbClr val="000000"/>
                </a:solidFill>
              </a:rPr>
              <a:t>Знают (среди всех) - 38%</a:t>
            </a:r>
          </a:p>
          <a:p>
            <a:pPr algn="ctr">
              <a:defRPr/>
            </a:pPr>
            <a:r>
              <a:rPr lang="uk-UA" sz="1100" b="1" u="sng" dirty="0">
                <a:solidFill>
                  <a:srgbClr val="000000"/>
                </a:solidFill>
              </a:rPr>
              <a:t>Использовали</a:t>
            </a:r>
            <a:r>
              <a:rPr lang="ru-RU" sz="1100" b="1" u="sng" dirty="0">
                <a:solidFill>
                  <a:srgbClr val="000000"/>
                </a:solidFill>
              </a:rPr>
              <a:t> – 6%</a:t>
            </a:r>
            <a:endParaRPr lang="uk-UA" sz="1100" b="1" u="sng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6635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EAAA8F6-D81B-4318-9555-3AECDADFF74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275"/>
          <a:stretch/>
        </p:blipFill>
        <p:spPr>
          <a:xfrm>
            <a:off x="10423384" y="179555"/>
            <a:ext cx="1716362" cy="317990"/>
          </a:xfrm>
          <a:prstGeom prst="rect">
            <a:avLst/>
          </a:prstGeom>
        </p:spPr>
      </p:pic>
      <p:sp>
        <p:nvSpPr>
          <p:cNvPr id="139" name="TextBox 138">
            <a:extLst>
              <a:ext uri="{FF2B5EF4-FFF2-40B4-BE49-F238E27FC236}">
                <a16:creationId xmlns:a16="http://schemas.microsoft.com/office/drawing/2014/main" id="{ADF42539-A545-4A95-8DAF-7F3B588A6CFF}"/>
              </a:ext>
            </a:extLst>
          </p:cNvPr>
          <p:cNvSpPr txBox="1"/>
          <p:nvPr/>
        </p:nvSpPr>
        <p:spPr>
          <a:xfrm>
            <a:off x="210043" y="6399214"/>
            <a:ext cx="10150726" cy="339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309" rtl="0" eaLnBrk="1" fontAlgn="auto" latinLnBrk="0" hangingPunct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А14. Прочитайте утверждения и укажите, насколько вы согласны с каждым их них, </a:t>
            </a:r>
          </a:p>
          <a:p>
            <a:pPr marL="0" marR="0" lvl="0" indent="0" algn="just" defTabSz="914309" rtl="0" eaLnBrk="1" fontAlgn="auto" latinLnBrk="0" hangingPunct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где 1 - категорически НЕ согласен, а 5 - полностью согласен/на</a:t>
            </a:r>
            <a:endParaRPr kumimoji="0" lang="uk-UA" sz="105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181E6F64-C0EC-4FE9-8AE4-7769DDC480D4}"/>
              </a:ext>
            </a:extLst>
          </p:cNvPr>
          <p:cNvSpPr txBox="1"/>
          <p:nvPr/>
        </p:nvSpPr>
        <p:spPr>
          <a:xfrm>
            <a:off x="217818" y="6160095"/>
            <a:ext cx="113517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База: Все респонденты </a:t>
            </a:r>
            <a:r>
              <a:rPr kumimoji="0" lang="ru-RU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wave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 N=817, </a:t>
            </a:r>
            <a:r>
              <a:rPr kumimoji="0" lang="ru-RU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wave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1 N=814</a:t>
            </a:r>
            <a:endParaRPr kumimoji="0" lang="ru-RU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41" name="Straight Connector 42">
            <a:extLst>
              <a:ext uri="{FF2B5EF4-FFF2-40B4-BE49-F238E27FC236}">
                <a16:creationId xmlns:a16="http://schemas.microsoft.com/office/drawing/2014/main" id="{1229325C-1F18-4064-BB58-DDF3D7199DA9}"/>
              </a:ext>
            </a:extLst>
          </p:cNvPr>
          <p:cNvCxnSpPr>
            <a:cxnSpLocks/>
          </p:cNvCxnSpPr>
          <p:nvPr/>
        </p:nvCxnSpPr>
        <p:spPr>
          <a:xfrm>
            <a:off x="225694" y="6380164"/>
            <a:ext cx="4608000" cy="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0A4591"/>
                </a:gs>
                <a:gs pos="29000">
                  <a:srgbClr val="0868B9"/>
                </a:gs>
                <a:gs pos="61000">
                  <a:srgbClr val="06A9D2"/>
                </a:gs>
                <a:gs pos="84000">
                  <a:srgbClr val="05CFC6"/>
                </a:gs>
              </a:gsLst>
              <a:lin ang="0" scaled="1"/>
              <a:tileRect/>
            </a:gradFill>
            <a:prstDash val="solid"/>
          </a:ln>
          <a:effectLst/>
        </p:spPr>
      </p:cxnSp>
      <p:sp>
        <p:nvSpPr>
          <p:cNvPr id="8" name="Заголовок 3">
            <a:extLst>
              <a:ext uri="{FF2B5EF4-FFF2-40B4-BE49-F238E27FC236}">
                <a16:creationId xmlns:a16="http://schemas.microsoft.com/office/drawing/2014/main" id="{9B938736-7F0E-4503-A26F-0B495C728F18}"/>
              </a:ext>
            </a:extLst>
          </p:cNvPr>
          <p:cNvSpPr txBox="1">
            <a:spLocks/>
          </p:cNvSpPr>
          <p:nvPr/>
        </p:nvSpPr>
        <p:spPr>
          <a:xfrm>
            <a:off x="138130" y="-21065"/>
            <a:ext cx="10153351" cy="945498"/>
          </a:xfrm>
          <a:prstGeom prst="rect">
            <a:avLst/>
          </a:prstGeom>
        </p:spPr>
        <p:txBody>
          <a:bodyPr vert="horz" lIns="0" tIns="0" rIns="0" bIns="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lvl="0" indent="0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4000" b="1" dirty="0">
                <a:gradFill flip="none" rotWithShape="1">
                  <a:gsLst>
                    <a:gs pos="0">
                      <a:srgbClr val="00A9D6"/>
                    </a:gs>
                    <a:gs pos="36000">
                      <a:srgbClr val="005B9D"/>
                    </a:gs>
                    <a:gs pos="62000">
                      <a:srgbClr val="003B86"/>
                    </a:gs>
                  </a:gsLst>
                  <a:lin ang="10800000" scaled="1"/>
                  <a:tileRect/>
                </a:gradFill>
                <a:latin typeface="+mn-lt"/>
                <a:ea typeface="+mn-ea"/>
                <a:cs typeface="+mn-cs"/>
              </a:rPr>
              <a:t>ДОВЕРИЕ К МИФАМ О ГОРМОНАЛЬНОЙ КОНТРАЦЕПЦИИ</a:t>
            </a:r>
          </a:p>
        </p:txBody>
      </p: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F282E2BB-B964-4D87-9A5E-3AA32243826A}"/>
              </a:ext>
            </a:extLst>
          </p:cNvPr>
          <p:cNvGrpSpPr/>
          <p:nvPr/>
        </p:nvGrpSpPr>
        <p:grpSpPr>
          <a:xfrm>
            <a:off x="270488" y="819150"/>
            <a:ext cx="3157919" cy="2926409"/>
            <a:chOff x="446325" y="918933"/>
            <a:chExt cx="2575758" cy="2557223"/>
          </a:xfrm>
        </p:grpSpPr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2995AA76-320F-4525-BA5F-9FB27E09ACB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alphaModFix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5005"/>
                      </a14:imgEffect>
                      <a14:imgEffect>
                        <a14:saturation sat="2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6325" y="918933"/>
              <a:ext cx="2575758" cy="2557223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8298CD57-4E9D-4A1A-A6DB-88DD0B4B7CBB}"/>
                </a:ext>
              </a:extLst>
            </p:cNvPr>
            <p:cNvSpPr txBox="1"/>
            <p:nvPr/>
          </p:nvSpPr>
          <p:spPr>
            <a:xfrm>
              <a:off x="782256" y="1997839"/>
              <a:ext cx="1903894" cy="111989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ru-RU" sz="2400" b="1" dirty="0">
                  <a:solidFill>
                    <a:schemeClr val="bg1"/>
                  </a:solidFill>
                </a:rPr>
                <a:t>Гормоны нельзя принимать долго</a:t>
              </a:r>
              <a:endParaRPr lang="ru-RU" sz="2400" b="1" i="0" u="none" strike="noStrike" dirty="0">
                <a:solidFill>
                  <a:schemeClr val="bg1"/>
                </a:solidFill>
                <a:effectLst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782D1BDF-E035-496C-9AE5-5D59B2FFA126}"/>
                </a:ext>
              </a:extLst>
            </p:cNvPr>
            <p:cNvSpPr txBox="1"/>
            <p:nvPr/>
          </p:nvSpPr>
          <p:spPr>
            <a:xfrm>
              <a:off x="1108553" y="1488443"/>
              <a:ext cx="1389904" cy="6761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5400" b="1" dirty="0">
                  <a:solidFill>
                    <a:schemeClr val="bg1"/>
                  </a:solidFill>
                </a:rPr>
                <a:t>6</a:t>
              </a:r>
              <a:r>
                <a:rPr lang="uk-UA" sz="5400" b="1" dirty="0">
                  <a:solidFill>
                    <a:schemeClr val="bg1"/>
                  </a:solidFill>
                </a:rPr>
                <a:t>5%</a:t>
              </a:r>
              <a:endParaRPr lang="uk-UA" sz="5400" b="1" i="0" u="none" strike="noStrike" dirty="0">
                <a:solidFill>
                  <a:schemeClr val="bg1"/>
                </a:solidFill>
                <a:effectLst/>
              </a:endParaRPr>
            </a:p>
          </p:txBody>
        </p:sp>
      </p:grp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FA072E74-992B-48EE-9F6D-2E4123DFB37E}"/>
              </a:ext>
            </a:extLst>
          </p:cNvPr>
          <p:cNvGrpSpPr/>
          <p:nvPr/>
        </p:nvGrpSpPr>
        <p:grpSpPr>
          <a:xfrm>
            <a:off x="3571754" y="1105682"/>
            <a:ext cx="2752201" cy="2639877"/>
            <a:chOff x="6236338" y="1114410"/>
            <a:chExt cx="2169094" cy="2153486"/>
          </a:xfrm>
        </p:grpSpPr>
        <p:pic>
          <p:nvPicPr>
            <p:cNvPr id="45" name="Рисунок 44">
              <a:extLst>
                <a:ext uri="{FF2B5EF4-FFF2-40B4-BE49-F238E27FC236}">
                  <a16:creationId xmlns:a16="http://schemas.microsoft.com/office/drawing/2014/main" id="{641EC9B5-DEE2-4A9B-9920-7091527E69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duotone>
                <a:prstClr val="black"/>
                <a:schemeClr val="accent1">
                  <a:tint val="45000"/>
                  <a:satMod val="400000"/>
                </a:schemeClr>
              </a:duotone>
              <a:alphaModFix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5005"/>
                      </a14:imgEffect>
                      <a14:imgEffect>
                        <a14:saturation sat="2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36338" y="1114410"/>
              <a:ext cx="2169094" cy="2153486"/>
            </a:xfrm>
            <a:prstGeom prst="rect">
              <a:avLst/>
            </a:prstGeom>
          </p:spPr>
        </p:pic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C8417FEA-F778-44F5-883E-3B74BF617FA2}"/>
                </a:ext>
              </a:extLst>
            </p:cNvPr>
            <p:cNvSpPr txBox="1"/>
            <p:nvPr/>
          </p:nvSpPr>
          <p:spPr>
            <a:xfrm>
              <a:off x="6430489" y="2021360"/>
              <a:ext cx="1840825" cy="74368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ru-RU" sz="2200" b="1" dirty="0">
                  <a:solidFill>
                    <a:schemeClr val="bg1"/>
                  </a:solidFill>
                </a:rPr>
                <a:t>От гормонов обязательно набирают вес</a:t>
              </a:r>
              <a:endParaRPr lang="uk-UA" sz="2200" b="1" dirty="0">
                <a:solidFill>
                  <a:schemeClr val="bg1"/>
                </a:solidFill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C3DFFAFF-8E2E-4D4D-B4FC-52BE82CB745B}"/>
                </a:ext>
              </a:extLst>
            </p:cNvPr>
            <p:cNvSpPr txBox="1"/>
            <p:nvPr/>
          </p:nvSpPr>
          <p:spPr>
            <a:xfrm>
              <a:off x="6762785" y="1554205"/>
              <a:ext cx="1389904" cy="56940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4800" b="1" dirty="0">
                  <a:solidFill>
                    <a:schemeClr val="bg1"/>
                  </a:solidFill>
                </a:rPr>
                <a:t>46</a:t>
              </a:r>
              <a:r>
                <a:rPr lang="uk-UA" sz="4800" b="1" dirty="0">
                  <a:solidFill>
                    <a:schemeClr val="bg1"/>
                  </a:solidFill>
                </a:rPr>
                <a:t>%</a:t>
              </a:r>
              <a:endParaRPr lang="uk-UA" sz="4800" b="1" i="0" u="none" strike="noStrike" dirty="0">
                <a:solidFill>
                  <a:schemeClr val="bg1"/>
                </a:solidFill>
                <a:effectLst/>
              </a:endParaRPr>
            </a:p>
          </p:txBody>
        </p:sp>
      </p:grp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FB1CE96C-A2D4-4B40-8879-7A1704C188B4}"/>
              </a:ext>
            </a:extLst>
          </p:cNvPr>
          <p:cNvGrpSpPr/>
          <p:nvPr/>
        </p:nvGrpSpPr>
        <p:grpSpPr>
          <a:xfrm>
            <a:off x="6548856" y="1438710"/>
            <a:ext cx="2752201" cy="2565315"/>
            <a:chOff x="4605152" y="905371"/>
            <a:chExt cx="2056134" cy="2338605"/>
          </a:xfrm>
        </p:grpSpPr>
        <p:pic>
          <p:nvPicPr>
            <p:cNvPr id="49" name="Рисунок 48">
              <a:extLst>
                <a:ext uri="{FF2B5EF4-FFF2-40B4-BE49-F238E27FC236}">
                  <a16:creationId xmlns:a16="http://schemas.microsoft.com/office/drawing/2014/main" id="{8192FD2B-4A2C-4007-8294-413B140DDEF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duotone>
                <a:prstClr val="black"/>
                <a:srgbClr val="0C4486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5005"/>
                      </a14:imgEffect>
                      <a14:imgEffect>
                        <a14:saturation sat="2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05152" y="905371"/>
              <a:ext cx="2056134" cy="2338605"/>
            </a:xfrm>
            <a:prstGeom prst="rect">
              <a:avLst/>
            </a:prstGeom>
          </p:spPr>
        </p:pic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5179AF9F-A539-496D-AB66-C2D95F349DB8}"/>
                </a:ext>
              </a:extLst>
            </p:cNvPr>
            <p:cNvSpPr txBox="1"/>
            <p:nvPr/>
          </p:nvSpPr>
          <p:spPr>
            <a:xfrm>
              <a:off x="4866119" y="1690534"/>
              <a:ext cx="1618299" cy="109927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ru-RU" b="1" dirty="0">
                  <a:solidFill>
                    <a:schemeClr val="bg1"/>
                  </a:solidFill>
                </a:rPr>
                <a:t>Применение гормонов влияет на планирование беременности в дальнейшем</a:t>
              </a:r>
              <a:endParaRPr lang="uk-UA" b="1" dirty="0">
                <a:solidFill>
                  <a:schemeClr val="bg1"/>
                </a:solidFill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273F421B-B51F-470F-8529-C44F936AA3A5}"/>
                </a:ext>
              </a:extLst>
            </p:cNvPr>
            <p:cNvSpPr txBox="1"/>
            <p:nvPr/>
          </p:nvSpPr>
          <p:spPr>
            <a:xfrm>
              <a:off x="5047508" y="1225832"/>
              <a:ext cx="1389904" cy="59032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uk-UA" sz="4400" b="1" dirty="0">
                  <a:solidFill>
                    <a:schemeClr val="bg1"/>
                  </a:solidFill>
                </a:rPr>
                <a:t>4</a:t>
              </a:r>
              <a:r>
                <a:rPr lang="en-US" sz="4400" b="1" dirty="0">
                  <a:solidFill>
                    <a:schemeClr val="bg1"/>
                  </a:solidFill>
                </a:rPr>
                <a:t>0</a:t>
              </a:r>
              <a:r>
                <a:rPr lang="uk-UA" sz="4400" b="1" dirty="0">
                  <a:solidFill>
                    <a:schemeClr val="bg1"/>
                  </a:solidFill>
                </a:rPr>
                <a:t>%</a:t>
              </a:r>
              <a:endParaRPr lang="uk-UA" sz="4400" b="1" i="0" u="none" strike="noStrike" dirty="0">
                <a:solidFill>
                  <a:schemeClr val="bg1"/>
                </a:solidFill>
                <a:effectLst/>
              </a:endParaRPr>
            </a:p>
          </p:txBody>
        </p:sp>
      </p:grpSp>
      <p:grpSp>
        <p:nvGrpSpPr>
          <p:cNvPr id="52" name="Группа 51">
            <a:extLst>
              <a:ext uri="{FF2B5EF4-FFF2-40B4-BE49-F238E27FC236}">
                <a16:creationId xmlns:a16="http://schemas.microsoft.com/office/drawing/2014/main" id="{851A86CD-D849-4BF8-B94C-A7FEA41ABC80}"/>
              </a:ext>
            </a:extLst>
          </p:cNvPr>
          <p:cNvGrpSpPr/>
          <p:nvPr/>
        </p:nvGrpSpPr>
        <p:grpSpPr>
          <a:xfrm>
            <a:off x="906344" y="3689021"/>
            <a:ext cx="2056134" cy="2041340"/>
            <a:chOff x="1462058" y="3074101"/>
            <a:chExt cx="2056134" cy="2041340"/>
          </a:xfrm>
        </p:grpSpPr>
        <p:pic>
          <p:nvPicPr>
            <p:cNvPr id="53" name="Рисунок 52">
              <a:extLst>
                <a:ext uri="{FF2B5EF4-FFF2-40B4-BE49-F238E27FC236}">
                  <a16:creationId xmlns:a16="http://schemas.microsoft.com/office/drawing/2014/main" id="{288A775D-A51C-45C0-A102-0A4BBF206F4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duotone>
                <a:prstClr val="black"/>
                <a:srgbClr val="0C4486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5005"/>
                      </a14:imgEffect>
                      <a14:imgEffect>
                        <a14:saturation sat="2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62058" y="3074101"/>
              <a:ext cx="2056134" cy="2041340"/>
            </a:xfrm>
            <a:prstGeom prst="rect">
              <a:avLst/>
            </a:prstGeom>
          </p:spPr>
        </p:pic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B744D02E-013E-46A4-A6B1-168D52C1FC49}"/>
                </a:ext>
              </a:extLst>
            </p:cNvPr>
            <p:cNvSpPr txBox="1"/>
            <p:nvPr/>
          </p:nvSpPr>
          <p:spPr>
            <a:xfrm>
              <a:off x="1656666" y="4069029"/>
              <a:ext cx="1645064" cy="54104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ru-RU" b="1" dirty="0">
                  <a:solidFill>
                    <a:schemeClr val="bg1"/>
                  </a:solidFill>
                </a:rPr>
                <a:t>Гормоны — это вредно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8619BF66-3629-4CAB-AA6F-5F60D3CB43A9}"/>
                </a:ext>
              </a:extLst>
            </p:cNvPr>
            <p:cNvSpPr txBox="1"/>
            <p:nvPr/>
          </p:nvSpPr>
          <p:spPr>
            <a:xfrm>
              <a:off x="1936603" y="3600781"/>
              <a:ext cx="1389904" cy="5970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4000" b="1" dirty="0">
                  <a:solidFill>
                    <a:schemeClr val="bg1"/>
                  </a:solidFill>
                </a:rPr>
                <a:t>29</a:t>
              </a:r>
              <a:r>
                <a:rPr lang="uk-UA" sz="4000" b="1" dirty="0">
                  <a:solidFill>
                    <a:schemeClr val="bg1"/>
                  </a:solidFill>
                </a:rPr>
                <a:t>%</a:t>
              </a:r>
              <a:endParaRPr lang="uk-UA" sz="4000" b="1" i="0" u="none" strike="noStrike" dirty="0">
                <a:solidFill>
                  <a:schemeClr val="bg1"/>
                </a:solidFill>
                <a:effectLst/>
              </a:endParaRPr>
            </a:p>
          </p:txBody>
        </p:sp>
      </p:grpSp>
      <p:grpSp>
        <p:nvGrpSpPr>
          <p:cNvPr id="56" name="Группа 55">
            <a:extLst>
              <a:ext uri="{FF2B5EF4-FFF2-40B4-BE49-F238E27FC236}">
                <a16:creationId xmlns:a16="http://schemas.microsoft.com/office/drawing/2014/main" id="{13CCD035-9C7A-4631-A948-4345B981BC4F}"/>
              </a:ext>
            </a:extLst>
          </p:cNvPr>
          <p:cNvGrpSpPr/>
          <p:nvPr/>
        </p:nvGrpSpPr>
        <p:grpSpPr>
          <a:xfrm>
            <a:off x="6548856" y="4121848"/>
            <a:ext cx="2773816" cy="1416564"/>
            <a:chOff x="1447595" y="4296270"/>
            <a:chExt cx="3725102" cy="1965369"/>
          </a:xfrm>
        </p:grpSpPr>
        <p:pic>
          <p:nvPicPr>
            <p:cNvPr id="57" name="Рисунок 56">
              <a:extLst>
                <a:ext uri="{FF2B5EF4-FFF2-40B4-BE49-F238E27FC236}">
                  <a16:creationId xmlns:a16="http://schemas.microsoft.com/office/drawing/2014/main" id="{49B6D91B-0377-4209-8132-FC63B63AD19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duotone>
                <a:prstClr val="black"/>
                <a:srgbClr val="0C4486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5005"/>
                      </a14:imgEffect>
                      <a14:imgEffect>
                        <a14:saturation sat="2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47595" y="4296270"/>
              <a:ext cx="1775770" cy="1762993"/>
            </a:xfrm>
            <a:prstGeom prst="rect">
              <a:avLst/>
            </a:prstGeom>
          </p:spPr>
        </p:pic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A80AD8A2-B697-402A-A4B0-02F9EE66FC09}"/>
                </a:ext>
              </a:extLst>
            </p:cNvPr>
            <p:cNvSpPr txBox="1"/>
            <p:nvPr/>
          </p:nvSpPr>
          <p:spPr>
            <a:xfrm>
              <a:off x="2842521" y="5171059"/>
              <a:ext cx="2330176" cy="10905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ru-RU" sz="1400" b="1" dirty="0">
                  <a:solidFill>
                    <a:srgbClr val="000000"/>
                  </a:solidFill>
                </a:rPr>
                <a:t>Можно купить любые гормоны в аптеке и они подойдут</a:t>
              </a:r>
              <a:endParaRPr lang="uk-UA" sz="1400" b="1" dirty="0">
                <a:solidFill>
                  <a:srgbClr val="000000"/>
                </a:solidFill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1D8040AA-EB14-4E31-AE72-053A0DBD276E}"/>
                </a:ext>
              </a:extLst>
            </p:cNvPr>
            <p:cNvSpPr txBox="1"/>
            <p:nvPr/>
          </p:nvSpPr>
          <p:spPr>
            <a:xfrm>
              <a:off x="1742146" y="4937281"/>
              <a:ext cx="1389904" cy="68838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3200" b="1" dirty="0">
                  <a:solidFill>
                    <a:schemeClr val="bg1"/>
                  </a:solidFill>
                </a:rPr>
                <a:t>4</a:t>
              </a:r>
              <a:r>
                <a:rPr lang="uk-UA" sz="3200" b="1" dirty="0">
                  <a:solidFill>
                    <a:schemeClr val="bg1"/>
                  </a:solidFill>
                </a:rPr>
                <a:t>%</a:t>
              </a:r>
              <a:endParaRPr lang="uk-UA" sz="3200" b="1" i="0" u="none" strike="noStrike" dirty="0">
                <a:solidFill>
                  <a:schemeClr val="bg1"/>
                </a:solidFill>
                <a:effectLst/>
              </a:endParaRPr>
            </a:p>
          </p:txBody>
        </p:sp>
      </p:grp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3991B3D1-417D-47A8-AEE7-1CFA1AD8F8AD}"/>
              </a:ext>
            </a:extLst>
          </p:cNvPr>
          <p:cNvGrpSpPr/>
          <p:nvPr/>
        </p:nvGrpSpPr>
        <p:grpSpPr>
          <a:xfrm>
            <a:off x="3656805" y="4023076"/>
            <a:ext cx="2994745" cy="1978582"/>
            <a:chOff x="4173637" y="2866768"/>
            <a:chExt cx="3066773" cy="2134439"/>
          </a:xfrm>
        </p:grpSpPr>
        <p:pic>
          <p:nvPicPr>
            <p:cNvPr id="61" name="Рисунок 60">
              <a:extLst>
                <a:ext uri="{FF2B5EF4-FFF2-40B4-BE49-F238E27FC236}">
                  <a16:creationId xmlns:a16="http://schemas.microsoft.com/office/drawing/2014/main" id="{DF405622-2886-470F-8F64-478CA363D3A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duotone>
                <a:prstClr val="black"/>
                <a:srgbClr val="0C4486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5005"/>
                      </a14:imgEffect>
                      <a14:imgEffect>
                        <a14:saturation sat="2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73637" y="2866768"/>
              <a:ext cx="1553558" cy="1542380"/>
            </a:xfrm>
            <a:prstGeom prst="rect">
              <a:avLst/>
            </a:prstGeom>
          </p:spPr>
        </p:pic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995885D9-7A7B-4FE5-8431-2A97759D9456}"/>
                </a:ext>
              </a:extLst>
            </p:cNvPr>
            <p:cNvSpPr txBox="1"/>
            <p:nvPr/>
          </p:nvSpPr>
          <p:spPr>
            <a:xfrm>
              <a:off x="5163316" y="3870448"/>
              <a:ext cx="2077094" cy="113075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ru-RU" sz="1400" b="1" dirty="0">
                  <a:solidFill>
                    <a:srgbClr val="000000"/>
                  </a:solidFill>
                </a:rPr>
                <a:t>Современные гормональные препараты можно без опасения принимать годами, они не несут вред здоровью</a:t>
              </a:r>
              <a:endParaRPr lang="uk-UA" sz="1400" b="1" dirty="0">
                <a:solidFill>
                  <a:srgbClr val="000000"/>
                </a:solidFill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6B3BE436-AE46-452F-8721-2ACFFAD06119}"/>
                </a:ext>
              </a:extLst>
            </p:cNvPr>
            <p:cNvSpPr txBox="1"/>
            <p:nvPr/>
          </p:nvSpPr>
          <p:spPr>
            <a:xfrm>
              <a:off x="4341495" y="3370425"/>
              <a:ext cx="1389904" cy="59708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uk-UA" sz="3600" b="1" dirty="0">
                  <a:solidFill>
                    <a:schemeClr val="bg1"/>
                  </a:solidFill>
                </a:rPr>
                <a:t>1</a:t>
              </a:r>
              <a:r>
                <a:rPr lang="en-US" sz="3600" b="1">
                  <a:solidFill>
                    <a:schemeClr val="bg1"/>
                  </a:solidFill>
                </a:rPr>
                <a:t>6</a:t>
              </a:r>
              <a:r>
                <a:rPr lang="uk-UA" sz="3600" b="1">
                  <a:solidFill>
                    <a:schemeClr val="bg1"/>
                  </a:solidFill>
                </a:rPr>
                <a:t>%</a:t>
              </a:r>
              <a:endParaRPr lang="uk-UA" sz="3600" b="1" i="0" u="none" strike="noStrike" dirty="0">
                <a:solidFill>
                  <a:schemeClr val="bg1"/>
                </a:solidFill>
                <a:effectLst/>
              </a:endParaRPr>
            </a:p>
          </p:txBody>
        </p:sp>
      </p:grpSp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A25AF30A-C4AF-4CB9-A0E9-C699C6224382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6840" y="6120078"/>
            <a:ext cx="668320" cy="6683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DE7341B-B334-4066-27BB-C2AAD18527E0}"/>
              </a:ext>
            </a:extLst>
          </p:cNvPr>
          <p:cNvSpPr txBox="1"/>
          <p:nvPr/>
        </p:nvSpPr>
        <p:spPr>
          <a:xfrm>
            <a:off x="8427654" y="5999681"/>
            <a:ext cx="353865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z-Latn-AZ" sz="1200" b="1" i="0" u="none" strike="noStrike" dirty="0">
                <a:solidFill>
                  <a:srgbClr val="0C4486"/>
                </a:solidFill>
                <a:effectLst/>
                <a:latin typeface="Century Gothic" panose="020B0502020202020204" pitchFamily="34" charset="0"/>
              </a:rPr>
              <a:t>T2B</a:t>
            </a:r>
            <a:r>
              <a:rPr lang="uk-UA" sz="1200" b="1" i="0" u="none" strike="noStrike" dirty="0">
                <a:solidFill>
                  <a:schemeClr val="accent1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uk-UA" sz="1050" i="1" dirty="0">
                <a:solidFill>
                  <a:prstClr val="black"/>
                </a:solidFill>
                <a:latin typeface="Calibri" panose="020F0502020204030204"/>
              </a:rPr>
              <a:t>- сума % </a:t>
            </a:r>
            <a:r>
              <a:rPr lang="ru-RU" sz="1050" i="1" dirty="0">
                <a:solidFill>
                  <a:prstClr val="black"/>
                </a:solidFill>
                <a:latin typeface="Calibri" panose="020F0502020204030204"/>
              </a:rPr>
              <a:t>полностью и скорее согласен/на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B1451F-24E4-83F5-CC3C-4CA7CEB96B7D}"/>
              </a:ext>
            </a:extLst>
          </p:cNvPr>
          <p:cNvSpPr txBox="1"/>
          <p:nvPr/>
        </p:nvSpPr>
        <p:spPr>
          <a:xfrm>
            <a:off x="138130" y="88060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z-Latn-AZ" sz="1800" b="1" i="0" u="none" strike="noStrike" dirty="0">
                <a:solidFill>
                  <a:srgbClr val="0C4486"/>
                </a:solidFill>
                <a:effectLst/>
                <a:latin typeface="Century Gothic" panose="020B0502020202020204" pitchFamily="34" charset="0"/>
              </a:rPr>
              <a:t>T2B</a:t>
            </a:r>
            <a:endParaRPr lang="uk-UA" dirty="0">
              <a:solidFill>
                <a:srgbClr val="0C4486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9D3ACB6-E507-4DA5-8A41-F3373E010CB4}"/>
              </a:ext>
            </a:extLst>
          </p:cNvPr>
          <p:cNvSpPr txBox="1"/>
          <p:nvPr/>
        </p:nvSpPr>
        <p:spPr>
          <a:xfrm>
            <a:off x="1266594" y="3319977"/>
            <a:ext cx="1165704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i="1" dirty="0">
                <a:latin typeface="Calibri" panose="020F0502020204030204"/>
              </a:rPr>
              <a:t>wave </a:t>
            </a:r>
            <a:r>
              <a:rPr lang="uk-UA" sz="1400" b="1" i="1" dirty="0">
                <a:latin typeface="Calibri" panose="020F0502020204030204"/>
              </a:rPr>
              <a:t>1 - </a:t>
            </a:r>
            <a:r>
              <a:rPr lang="en-US" sz="1400" b="1" i="1" dirty="0">
                <a:latin typeface="Calibri" panose="020F0502020204030204"/>
              </a:rPr>
              <a:t>75</a:t>
            </a:r>
            <a:r>
              <a:rPr kumimoji="0" lang="uk-UA" sz="14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  <a:endParaRPr kumimoji="0" lang="ru-RU" sz="1400" b="1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FD5876E-ABAD-4334-8277-9D1C6ADD5A26}"/>
              </a:ext>
            </a:extLst>
          </p:cNvPr>
          <p:cNvSpPr txBox="1"/>
          <p:nvPr/>
        </p:nvSpPr>
        <p:spPr>
          <a:xfrm>
            <a:off x="4424513" y="3397237"/>
            <a:ext cx="1165704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i="1" dirty="0">
                <a:latin typeface="Calibri" panose="020F0502020204030204"/>
              </a:rPr>
              <a:t>wave </a:t>
            </a:r>
            <a:r>
              <a:rPr lang="uk-UA" sz="1400" b="1" i="1" dirty="0">
                <a:latin typeface="Calibri" panose="020F0502020204030204"/>
              </a:rPr>
              <a:t>1 - </a:t>
            </a:r>
            <a:r>
              <a:rPr lang="en-US" sz="1400" b="1" i="1" dirty="0">
                <a:latin typeface="Calibri" panose="020F0502020204030204"/>
              </a:rPr>
              <a:t>55</a:t>
            </a:r>
            <a:r>
              <a:rPr kumimoji="0" lang="uk-UA" sz="14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  <a:endParaRPr kumimoji="0" lang="ru-RU" sz="1400" b="1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6F7F84F-DB7C-4030-ACEB-0ACBBC6641AC}"/>
              </a:ext>
            </a:extLst>
          </p:cNvPr>
          <p:cNvSpPr txBox="1"/>
          <p:nvPr/>
        </p:nvSpPr>
        <p:spPr>
          <a:xfrm>
            <a:off x="7398389" y="3533979"/>
            <a:ext cx="1165704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i="1" dirty="0">
                <a:latin typeface="Calibri" panose="020F0502020204030204"/>
              </a:rPr>
              <a:t>wave </a:t>
            </a:r>
            <a:r>
              <a:rPr lang="uk-UA" sz="1400" b="1" i="1" dirty="0">
                <a:latin typeface="Calibri" panose="020F0502020204030204"/>
              </a:rPr>
              <a:t>1 - </a:t>
            </a:r>
            <a:r>
              <a:rPr lang="en-US" sz="1400" b="1" i="1" dirty="0">
                <a:latin typeface="Calibri" panose="020F0502020204030204"/>
              </a:rPr>
              <a:t>47</a:t>
            </a:r>
            <a:r>
              <a:rPr kumimoji="0" lang="uk-UA" sz="14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  <a:endParaRPr kumimoji="0" lang="ru-RU" sz="1400" b="1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D418BDF-189C-4F18-99D1-4E0B6C9A64C6}"/>
              </a:ext>
            </a:extLst>
          </p:cNvPr>
          <p:cNvSpPr txBox="1"/>
          <p:nvPr/>
        </p:nvSpPr>
        <p:spPr>
          <a:xfrm>
            <a:off x="1351559" y="5422584"/>
            <a:ext cx="1165704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i="1" dirty="0">
                <a:latin typeface="Calibri" panose="020F0502020204030204"/>
              </a:rPr>
              <a:t>wave </a:t>
            </a:r>
            <a:r>
              <a:rPr lang="uk-UA" sz="1400" b="1" i="1" dirty="0">
                <a:latin typeface="Calibri" panose="020F0502020204030204"/>
              </a:rPr>
              <a:t>1 - </a:t>
            </a:r>
            <a:r>
              <a:rPr lang="en-US" sz="1400" b="1" i="1" dirty="0">
                <a:latin typeface="Calibri" panose="020F0502020204030204"/>
              </a:rPr>
              <a:t>36%</a:t>
            </a:r>
            <a:endParaRPr kumimoji="0" lang="ru-RU" sz="1400" b="1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935F3B6-613F-4FEB-818F-758D0C6ADCAC}"/>
              </a:ext>
            </a:extLst>
          </p:cNvPr>
          <p:cNvSpPr txBox="1"/>
          <p:nvPr/>
        </p:nvSpPr>
        <p:spPr>
          <a:xfrm>
            <a:off x="3453270" y="5147555"/>
            <a:ext cx="135726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i="1" dirty="0">
                <a:latin typeface="Calibri" panose="020F0502020204030204"/>
              </a:rPr>
              <a:t>wave </a:t>
            </a:r>
            <a:r>
              <a:rPr lang="uk-UA" sz="1400" b="1" i="1" dirty="0">
                <a:latin typeface="Calibri" panose="020F0502020204030204"/>
              </a:rPr>
              <a:t>1 - </a:t>
            </a:r>
            <a:r>
              <a:rPr lang="en-US" sz="1400" b="1" i="1" dirty="0">
                <a:latin typeface="Calibri" panose="020F0502020204030204"/>
              </a:rPr>
              <a:t>17%</a:t>
            </a:r>
            <a:endParaRPr kumimoji="0" lang="ru-RU" sz="1400" b="1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8048EED-7197-4595-8D6A-D047111BD9FA}"/>
              </a:ext>
            </a:extLst>
          </p:cNvPr>
          <p:cNvSpPr txBox="1"/>
          <p:nvPr/>
        </p:nvSpPr>
        <p:spPr>
          <a:xfrm>
            <a:off x="6557598" y="5187901"/>
            <a:ext cx="1322288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i="1" dirty="0">
                <a:latin typeface="Calibri" panose="020F0502020204030204"/>
              </a:rPr>
              <a:t>wave </a:t>
            </a:r>
            <a:r>
              <a:rPr lang="uk-UA" sz="1400" b="1" i="1" dirty="0">
                <a:latin typeface="Calibri" panose="020F0502020204030204"/>
              </a:rPr>
              <a:t>1 - </a:t>
            </a:r>
            <a:r>
              <a:rPr lang="en-US" sz="1400" b="1" i="1" dirty="0">
                <a:latin typeface="Calibri" panose="020F0502020204030204"/>
              </a:rPr>
              <a:t>9%</a:t>
            </a:r>
            <a:endParaRPr kumimoji="0" lang="ru-RU" sz="1400" b="1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5" name="Группа 64">
            <a:extLst>
              <a:ext uri="{FF2B5EF4-FFF2-40B4-BE49-F238E27FC236}">
                <a16:creationId xmlns:a16="http://schemas.microsoft.com/office/drawing/2014/main" id="{86CFF5AE-E76C-4746-851D-6A6F44EE00CD}"/>
              </a:ext>
            </a:extLst>
          </p:cNvPr>
          <p:cNvGrpSpPr/>
          <p:nvPr/>
        </p:nvGrpSpPr>
        <p:grpSpPr>
          <a:xfrm>
            <a:off x="8685534" y="6454992"/>
            <a:ext cx="2884074" cy="415498"/>
            <a:chOff x="3597089" y="5126847"/>
            <a:chExt cx="3152755" cy="415498"/>
          </a:xfrm>
        </p:grpSpPr>
        <p:sp>
          <p:nvSpPr>
            <p:cNvPr id="66" name="Rectangle 21">
              <a:extLst>
                <a:ext uri="{FF2B5EF4-FFF2-40B4-BE49-F238E27FC236}">
                  <a16:creationId xmlns:a16="http://schemas.microsoft.com/office/drawing/2014/main" id="{9308C08D-EF4A-40C1-A531-6513188830CB}"/>
                </a:ext>
              </a:extLst>
            </p:cNvPr>
            <p:cNvSpPr/>
            <p:nvPr/>
          </p:nvSpPr>
          <p:spPr>
            <a:xfrm>
              <a:off x="3714145" y="5126847"/>
              <a:ext cx="3035699" cy="4154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- </a:t>
              </a:r>
              <a:r>
                <a:rPr kumimoji="0" lang="ru-RU" sz="1000" i="0" u="none" strike="noStrike" kern="1200" cap="none" spc="0" normalizeH="0" baseline="0" noProof="0" dirty="0">
                  <a:ln>
                    <a:noFill/>
                  </a:ln>
                  <a:solidFill>
                    <a:srgbClr val="45484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статистически значимо </a:t>
              </a:r>
              <a:r>
                <a:rPr kumimoji="0" lang="ru-RU" sz="100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выше</a:t>
              </a:r>
              <a:r>
                <a:rPr kumimoji="0" lang="en-US" sz="10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/</a:t>
              </a:r>
              <a:r>
                <a:rPr kumimoji="0" lang="ru-RU" sz="100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ниже </a:t>
              </a:r>
              <a:r>
                <a:rPr kumimoji="0" lang="ru-RU" sz="1000" i="0" u="none" strike="noStrike" kern="1200" cap="none" spc="0" normalizeH="0" baseline="0" noProof="0" dirty="0">
                  <a:ln>
                    <a:noFill/>
                  </a:ln>
                  <a:solidFill>
                    <a:srgbClr val="45484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на уровне 95%</a:t>
              </a:r>
              <a:r>
                <a:rPr kumimoji="0" lang="ru-UA" sz="1000" i="0" u="none" strike="noStrike" kern="1200" cap="none" spc="0" normalizeH="0" baseline="0" noProof="0" dirty="0">
                  <a:ln>
                    <a:noFill/>
                  </a:ln>
                  <a:solidFill>
                    <a:srgbClr val="45484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ru-RU" sz="1000" i="0" u="none" strike="noStrike" kern="1200" cap="none" spc="0" normalizeH="0" baseline="0" noProof="0" dirty="0">
                  <a:ln>
                    <a:noFill/>
                  </a:ln>
                  <a:solidFill>
                    <a:srgbClr val="45484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в</a:t>
              </a:r>
              <a:r>
                <a:rPr kumimoji="0" lang="ru-UA" sz="1000" i="0" u="none" strike="noStrike" kern="1200" cap="none" spc="0" normalizeH="0" baseline="0" noProof="0" dirty="0">
                  <a:ln>
                    <a:noFill/>
                  </a:ln>
                  <a:solidFill>
                    <a:srgbClr val="45484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ru-RU" sz="1000" i="0" u="none" strike="noStrike" kern="1200" cap="none" spc="0" normalizeH="0" baseline="0" noProof="0" dirty="0">
                  <a:ln>
                    <a:noFill/>
                  </a:ln>
                  <a:solidFill>
                    <a:srgbClr val="45484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с</a:t>
              </a:r>
              <a:r>
                <a:rPr lang="ru-UA" sz="1000" dirty="0">
                  <a:solidFill>
                    <a:srgbClr val="45484F"/>
                  </a:solidFill>
                  <a:latin typeface="Calibri" panose="020F0502020204030204"/>
                </a:rPr>
                <a:t>равнении с предыдущей волной</a:t>
              </a:r>
              <a:endParaRPr kumimoji="0" lang="x-none" sz="1000" i="0" u="none" strike="noStrike" kern="1200" cap="none" spc="0" normalizeH="0" baseline="0" noProof="0" dirty="0">
                <a:ln>
                  <a:noFill/>
                </a:ln>
                <a:solidFill>
                  <a:srgbClr val="45484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67" name="Группа 66">
              <a:extLst>
                <a:ext uri="{FF2B5EF4-FFF2-40B4-BE49-F238E27FC236}">
                  <a16:creationId xmlns:a16="http://schemas.microsoft.com/office/drawing/2014/main" id="{74FF3246-AA6D-40BC-B888-CD4ABA80B01F}"/>
                </a:ext>
              </a:extLst>
            </p:cNvPr>
            <p:cNvGrpSpPr/>
            <p:nvPr/>
          </p:nvGrpSpPr>
          <p:grpSpPr>
            <a:xfrm>
              <a:off x="3597089" y="5233008"/>
              <a:ext cx="115139" cy="225728"/>
              <a:chOff x="3896797" y="4372125"/>
              <a:chExt cx="115139" cy="225728"/>
            </a:xfrm>
          </p:grpSpPr>
          <p:sp>
            <p:nvSpPr>
              <p:cNvPr id="68" name="Line 28">
                <a:extLst>
                  <a:ext uri="{FF2B5EF4-FFF2-40B4-BE49-F238E27FC236}">
                    <a16:creationId xmlns:a16="http://schemas.microsoft.com/office/drawing/2014/main" id="{597B01E9-4253-4011-A08B-92B7BFF899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11936" y="4381853"/>
                <a:ext cx="0" cy="21600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lIns="91428" tIns="45714" rIns="91428" bIns="45714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/>
                  <a:ea typeface="+mn-ea"/>
                  <a:cs typeface="+mn-cs"/>
                </a:endParaRPr>
              </a:p>
            </p:txBody>
          </p:sp>
          <p:sp>
            <p:nvSpPr>
              <p:cNvPr id="69" name="Line 140">
                <a:extLst>
                  <a:ext uri="{FF2B5EF4-FFF2-40B4-BE49-F238E27FC236}">
                    <a16:creationId xmlns:a16="http://schemas.microsoft.com/office/drawing/2014/main" id="{05004FB5-5447-4586-B115-A7FB6FA5DF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96797" y="4372125"/>
                <a:ext cx="0" cy="216000"/>
              </a:xfrm>
              <a:prstGeom prst="line">
                <a:avLst/>
              </a:prstGeom>
              <a:noFill/>
              <a:ln w="38100">
                <a:solidFill>
                  <a:srgbClr val="00B050"/>
                </a:solidFill>
                <a:round/>
                <a:headEnd/>
                <a:tailEnd type="triangle" w="med" len="med"/>
              </a:ln>
            </p:spPr>
            <p:txBody>
              <a:bodyPr lIns="91428" tIns="45714" rIns="91428" bIns="45714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/>
                  <a:ea typeface="+mn-ea"/>
                  <a:cs typeface="+mn-cs"/>
                </a:endParaRPr>
              </a:p>
            </p:txBody>
          </p:sp>
        </p:grpSp>
      </p:grpSp>
      <p:sp>
        <p:nvSpPr>
          <p:cNvPr id="70" name="Line 28">
            <a:extLst>
              <a:ext uri="{FF2B5EF4-FFF2-40B4-BE49-F238E27FC236}">
                <a16:creationId xmlns:a16="http://schemas.microsoft.com/office/drawing/2014/main" id="{7427BF01-C5D7-47F5-96FF-2A81B7A34F5C}"/>
              </a:ext>
            </a:extLst>
          </p:cNvPr>
          <p:cNvSpPr>
            <a:spLocks noChangeShapeType="1"/>
          </p:cNvSpPr>
          <p:nvPr/>
        </p:nvSpPr>
        <p:spPr bwMode="auto">
          <a:xfrm>
            <a:off x="2598444" y="1682237"/>
            <a:ext cx="0" cy="216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lIns="91428" tIns="45714" rIns="91428" bIns="45714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71" name="Line 28">
            <a:extLst>
              <a:ext uri="{FF2B5EF4-FFF2-40B4-BE49-F238E27FC236}">
                <a16:creationId xmlns:a16="http://schemas.microsoft.com/office/drawing/2014/main" id="{92987F66-009B-4154-A31C-99B86E278A59}"/>
              </a:ext>
            </a:extLst>
          </p:cNvPr>
          <p:cNvSpPr>
            <a:spLocks noChangeShapeType="1"/>
          </p:cNvSpPr>
          <p:nvPr/>
        </p:nvSpPr>
        <p:spPr bwMode="auto">
          <a:xfrm>
            <a:off x="5736640" y="1837818"/>
            <a:ext cx="0" cy="216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lIns="91428" tIns="45714" rIns="91428" bIns="45714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72" name="Line 28">
            <a:extLst>
              <a:ext uri="{FF2B5EF4-FFF2-40B4-BE49-F238E27FC236}">
                <a16:creationId xmlns:a16="http://schemas.microsoft.com/office/drawing/2014/main" id="{F0FF9E68-5086-49B1-A4FB-5A8A233CBC9B}"/>
              </a:ext>
            </a:extLst>
          </p:cNvPr>
          <p:cNvSpPr>
            <a:spLocks noChangeShapeType="1"/>
          </p:cNvSpPr>
          <p:nvPr/>
        </p:nvSpPr>
        <p:spPr bwMode="auto">
          <a:xfrm>
            <a:off x="8676203" y="1955149"/>
            <a:ext cx="0" cy="216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lIns="91428" tIns="45714" rIns="91428" bIns="45714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73" name="Line 28">
            <a:extLst>
              <a:ext uri="{FF2B5EF4-FFF2-40B4-BE49-F238E27FC236}">
                <a16:creationId xmlns:a16="http://schemas.microsoft.com/office/drawing/2014/main" id="{4B6F71E5-5772-4374-BC4A-69F9449E7150}"/>
              </a:ext>
            </a:extLst>
          </p:cNvPr>
          <p:cNvSpPr>
            <a:spLocks noChangeShapeType="1"/>
          </p:cNvSpPr>
          <p:nvPr/>
        </p:nvSpPr>
        <p:spPr bwMode="auto">
          <a:xfrm>
            <a:off x="7593737" y="4683949"/>
            <a:ext cx="0" cy="216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lIns="91428" tIns="45714" rIns="91428" bIns="45714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74" name="Line 28">
            <a:extLst>
              <a:ext uri="{FF2B5EF4-FFF2-40B4-BE49-F238E27FC236}">
                <a16:creationId xmlns:a16="http://schemas.microsoft.com/office/drawing/2014/main" id="{67C7FD21-26EB-4934-97A1-594E8263735C}"/>
              </a:ext>
            </a:extLst>
          </p:cNvPr>
          <p:cNvSpPr>
            <a:spLocks noChangeShapeType="1"/>
          </p:cNvSpPr>
          <p:nvPr/>
        </p:nvSpPr>
        <p:spPr bwMode="auto">
          <a:xfrm>
            <a:off x="2581512" y="4367866"/>
            <a:ext cx="0" cy="216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lIns="91428" tIns="45714" rIns="91428" bIns="45714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DC1198B-91E2-E369-BA53-F289111D1542}"/>
              </a:ext>
            </a:extLst>
          </p:cNvPr>
          <p:cNvSpPr txBox="1"/>
          <p:nvPr/>
        </p:nvSpPr>
        <p:spPr>
          <a:xfrm>
            <a:off x="138130" y="1201019"/>
            <a:ext cx="714146" cy="268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noProof="1">
                <a:solidFill>
                  <a:srgbClr val="000000"/>
                </a:solidFill>
                <a:latin typeface="Calibri" panose="020F0502020204030204"/>
              </a:rPr>
              <a:t>wave2</a:t>
            </a:r>
            <a:endParaRPr lang="ru-RU" sz="1400" b="1" dirty="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142FBC1-3E14-69EF-B601-FAF93F0F8F15}"/>
              </a:ext>
            </a:extLst>
          </p:cNvPr>
          <p:cNvSpPr txBox="1"/>
          <p:nvPr/>
        </p:nvSpPr>
        <p:spPr>
          <a:xfrm>
            <a:off x="9322672" y="2828451"/>
            <a:ext cx="2598840" cy="23372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sz="1400" b="1" dirty="0">
                <a:solidFill>
                  <a:srgbClr val="000000"/>
                </a:solidFill>
              </a:rPr>
              <a:t>Уменьшилось доверие к мифам о контрацепции:</a:t>
            </a:r>
          </a:p>
          <a:p>
            <a:pPr marL="285750" indent="-285750" algn="just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000000"/>
                </a:solidFill>
              </a:rPr>
              <a:t>На 10% - о вреде длительного приема</a:t>
            </a:r>
          </a:p>
          <a:p>
            <a:pPr marL="285750" indent="-285750" algn="just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sz="1400" b="1" i="0" u="none" strike="noStrike" dirty="0">
                <a:solidFill>
                  <a:srgbClr val="000000"/>
                </a:solidFill>
                <a:effectLst/>
              </a:rPr>
              <a:t>На 9 % - о наборе веса</a:t>
            </a:r>
          </a:p>
          <a:p>
            <a:pPr marL="285750" indent="-285750" algn="just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000000"/>
                </a:solidFill>
              </a:rPr>
              <a:t>На 7% - о влиянии на дальнейшее планирование беременности</a:t>
            </a:r>
          </a:p>
          <a:p>
            <a:pPr marL="285750" indent="-285750" algn="just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sz="1400" b="1" i="0" u="none" strike="noStrike" dirty="0">
                <a:solidFill>
                  <a:srgbClr val="000000"/>
                </a:solidFill>
                <a:effectLst/>
              </a:rPr>
              <a:t>На 7% - о </a:t>
            </a:r>
            <a:r>
              <a:rPr lang="ru-RU" sz="1400" b="1" dirty="0">
                <a:solidFill>
                  <a:srgbClr val="000000"/>
                </a:solidFill>
              </a:rPr>
              <a:t>в</a:t>
            </a:r>
            <a:r>
              <a:rPr lang="ru-RU" sz="1400" b="1" i="0" u="none" strike="noStrike" dirty="0">
                <a:solidFill>
                  <a:srgbClr val="000000"/>
                </a:solidFill>
                <a:effectLst/>
              </a:rPr>
              <a:t>реде гормонов</a:t>
            </a:r>
          </a:p>
          <a:p>
            <a:pPr marL="285750" indent="-285750" algn="just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000000"/>
                </a:solidFill>
              </a:rPr>
              <a:t>На 5% - о том, что можно начать прием без назначения врача</a:t>
            </a:r>
            <a:endParaRPr lang="ru-RU" sz="1400" b="1" i="0" u="none" strike="noStrike" dirty="0">
              <a:solidFill>
                <a:srgbClr val="000000"/>
              </a:solidFill>
              <a:effectLst/>
            </a:endParaRPr>
          </a:p>
          <a:p>
            <a:pPr marL="285750" indent="-285750" algn="just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uk-UA" sz="1400" b="1" i="0" u="none" strike="noStrike" dirty="0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955696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4B3BD059-C1F0-4F66-A322-FDB08F4321E5}"/>
              </a:ext>
            </a:extLst>
          </p:cNvPr>
          <p:cNvSpPr txBox="1"/>
          <p:nvPr/>
        </p:nvSpPr>
        <p:spPr>
          <a:xfrm>
            <a:off x="5610707" y="2274838"/>
            <a:ext cx="61552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4000" b="1" dirty="0">
                <a:gradFill flip="none" rotWithShape="1">
                  <a:gsLst>
                    <a:gs pos="0">
                      <a:srgbClr val="00A9D6"/>
                    </a:gs>
                    <a:gs pos="36000">
                      <a:srgbClr val="005B9D"/>
                    </a:gs>
                    <a:gs pos="62000">
                      <a:srgbClr val="003B86"/>
                    </a:gs>
                  </a:gsLst>
                  <a:lin ang="10800000" scaled="1"/>
                  <a:tileRect/>
                </a:gradFill>
              </a:rPr>
              <a:t>ВЫВОДЫ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4D0D19C-E977-41F3-B87E-5B1BC187B0E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442" y="273356"/>
            <a:ext cx="1459962" cy="52996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24A7527-9258-49E2-AD76-8475FCA5C52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275"/>
          <a:stretch/>
        </p:blipFill>
        <p:spPr>
          <a:xfrm>
            <a:off x="10049623" y="220349"/>
            <a:ext cx="1716362" cy="31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9442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2C04FAC-40FB-16B2-2629-42CCB0D1AE50}"/>
              </a:ext>
            </a:extLst>
          </p:cNvPr>
          <p:cNvSpPr txBox="1"/>
          <p:nvPr/>
        </p:nvSpPr>
        <p:spPr>
          <a:xfrm>
            <a:off x="384048" y="815560"/>
            <a:ext cx="10194784" cy="5226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1800"/>
              </a:spcAft>
            </a:pPr>
            <a:r>
              <a:rPr lang="ru-RU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Оценка женского здоровья:</a:t>
            </a:r>
            <a:endParaRPr lang="ru-UA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1800"/>
              </a:spcAft>
            </a:pPr>
            <a:r>
              <a:rPr lang="ru-R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Результаты исследования 2023 года показали тенденцию роста</a:t>
            </a:r>
            <a:r>
              <a:rPr lang="ru-UA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осознанного отношения</a:t>
            </a:r>
            <a:r>
              <a:rPr lang="ru-UA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женщин РК к </a:t>
            </a:r>
            <a:r>
              <a:rPr lang="kk-KZ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своему </a:t>
            </a:r>
            <a:r>
              <a:rPr lang="ru-UA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здоровь</a:t>
            </a:r>
            <a:r>
              <a:rPr lang="ru-RU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ю</a:t>
            </a:r>
            <a:r>
              <a:rPr lang="ru-UA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и более осторожное отношение к потенциальным проблемам</a:t>
            </a:r>
            <a:r>
              <a:rPr lang="ru-RU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Н</a:t>
            </a:r>
            <a:r>
              <a:rPr lang="ru-R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аблюдается увеличение процента тех женщин, которые на вопрос о состоянии здоровья выбрали ответ «Я скорее здорова (нет полностью здоровых людей)» - 46% против 39% в первой волне. </a:t>
            </a:r>
          </a:p>
          <a:p>
            <a:pPr algn="just">
              <a:lnSpc>
                <a:spcPct val="107000"/>
              </a:lnSpc>
              <a:spcAft>
                <a:spcPts val="1800"/>
              </a:spcAft>
            </a:pPr>
            <a:r>
              <a:rPr lang="ru-R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90% согласны утверждением, что профилактика – это наиболее аффективная забота о здоровье и этот тренд сохранился с прошлого года, в 1 волне этот показатель был 91%.</a:t>
            </a:r>
            <a:endParaRPr lang="ru-UA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1800"/>
              </a:spcAft>
            </a:pPr>
            <a:r>
              <a:rPr lang="ru-R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Доли женщин с незначительными и серьезными проблемами с женским здоровьем остались практически на прежних уровнях.</a:t>
            </a:r>
            <a:endParaRPr lang="ru-UA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1800"/>
              </a:spcAft>
            </a:pPr>
            <a:r>
              <a:rPr lang="ru-RU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 д</a:t>
            </a:r>
            <a:r>
              <a:rPr lang="ru-R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оля женщин, у которых нет жалоб на здоровье - возросла (50% против 42% в первой волне). </a:t>
            </a:r>
            <a:endParaRPr lang="ru-UA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UA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ru-UA" sz="16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ru-UA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79866DB-A179-D24E-4F6F-648868E5E3FF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6840" y="6120078"/>
            <a:ext cx="668320" cy="66832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4F89577-DC03-979D-19A9-3555855E45B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275"/>
          <a:stretch/>
        </p:blipFill>
        <p:spPr>
          <a:xfrm>
            <a:off x="10423384" y="179555"/>
            <a:ext cx="1716362" cy="31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1409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2C04FAC-40FB-16B2-2629-42CCB0D1AE50}"/>
              </a:ext>
            </a:extLst>
          </p:cNvPr>
          <p:cNvSpPr txBox="1"/>
          <p:nvPr/>
        </p:nvSpPr>
        <p:spPr>
          <a:xfrm>
            <a:off x="356420" y="343956"/>
            <a:ext cx="10322466" cy="62327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1200"/>
              </a:spcAft>
            </a:pPr>
            <a:r>
              <a:rPr lang="ru-RU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Обращение к врачу-гинекологу </a:t>
            </a:r>
          </a:p>
          <a:p>
            <a:pPr algn="just">
              <a:lnSpc>
                <a:spcPct val="107000"/>
              </a:lnSpc>
              <a:spcAft>
                <a:spcPts val="1200"/>
              </a:spcAft>
            </a:pPr>
            <a:r>
              <a:rPr lang="ru-RU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 целом стала лучше ситуация с регулярным посещением врачей гинекологов. </a:t>
            </a:r>
            <a:endParaRPr lang="ru-UA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1200"/>
              </a:spcAft>
            </a:pPr>
            <a:r>
              <a:rPr lang="ru-R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Уменьшился процент женщин, </a:t>
            </a:r>
            <a:r>
              <a:rPr lang="ru-RU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редко посещающих или вообще не посещающих гинеколога до</a:t>
            </a:r>
            <a:r>
              <a:rPr lang="ru-R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17% в 2023 году по сравнению с 23% в 2022 году.</a:t>
            </a:r>
            <a:endParaRPr lang="ru-UA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1200"/>
              </a:spcAft>
            </a:pPr>
            <a:r>
              <a:rPr lang="ru-RU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Увеличилась доля женщин, посещающих </a:t>
            </a:r>
            <a:r>
              <a:rPr lang="ru-RU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врача </a:t>
            </a:r>
            <a:r>
              <a:rPr lang="ru-RU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гинеколога </a:t>
            </a:r>
            <a:r>
              <a:rPr lang="ru-RU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хотя бы</a:t>
            </a:r>
            <a:r>
              <a:rPr lang="ru-RU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 раз в год, показатель вырос н</a:t>
            </a:r>
            <a:r>
              <a:rPr lang="ru-RU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 6% вырос (45% в текущем году и 39% в первой волне). </a:t>
            </a:r>
            <a:endParaRPr lang="ru-UA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1200"/>
              </a:spcAft>
            </a:pPr>
            <a:r>
              <a:rPr lang="ru-RU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Исследование показало, что женщин, опасающихся выявления какого-либо заболевания, стало меньше (13% против 16% в первой волне), а значит повысились шансы раннего диагностирования и успешного лечения женских заболеваний.</a:t>
            </a:r>
          </a:p>
          <a:p>
            <a:pPr algn="just">
              <a:lnSpc>
                <a:spcPct val="107000"/>
              </a:lnSpc>
              <a:spcAft>
                <a:spcPts val="1200"/>
              </a:spcAft>
            </a:pPr>
            <a:r>
              <a:rPr lang="ru-RU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 данным второй волны уменьшилась доля женщин, указавших, что они не посещают гинеколога по причине дороговизны анализов (21% против 32% соответственно). Женщины до 39 лет </a:t>
            </a:r>
            <a:r>
              <a:rPr lang="ru-RU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ч</a:t>
            </a:r>
            <a:r>
              <a:rPr lang="ru-RU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аще обращаются к гинекологу с целью ведения беременности, а женщины старше 40 лет для профосмотра.</a:t>
            </a:r>
            <a:endParaRPr lang="ru-UA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1200"/>
              </a:spcAft>
            </a:pPr>
            <a:r>
              <a:rPr lang="ru-RU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Наблюдается небольшое увеличение доли женщин, посещающих врача с жалобами на состояние здоровья и для лечения/наблюдения при риске развития заболевания (18% против 17% в первой волне).</a:t>
            </a:r>
            <a:endParaRPr lang="ru-RU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UA" sz="16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ru-UA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79866DB-A179-D24E-4F6F-648868E5E3FF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6840" y="6120078"/>
            <a:ext cx="668320" cy="66832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4F89577-DC03-979D-19A9-3555855E45B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275"/>
          <a:stretch/>
        </p:blipFill>
        <p:spPr>
          <a:xfrm>
            <a:off x="10423384" y="179555"/>
            <a:ext cx="1716362" cy="31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8898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2C04FAC-40FB-16B2-2629-42CCB0D1AE50}"/>
              </a:ext>
            </a:extLst>
          </p:cNvPr>
          <p:cNvSpPr txBox="1"/>
          <p:nvPr/>
        </p:nvSpPr>
        <p:spPr>
          <a:xfrm>
            <a:off x="385916" y="338550"/>
            <a:ext cx="10194784" cy="66532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1200"/>
              </a:spcAft>
            </a:pPr>
            <a:r>
              <a:rPr lang="ru-RU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Методы контрацепции:</a:t>
            </a:r>
          </a:p>
          <a:p>
            <a:pPr algn="just">
              <a:lnSpc>
                <a:spcPct val="107000"/>
              </a:lnSpc>
              <a:spcAft>
                <a:spcPts val="1200"/>
              </a:spcAft>
            </a:pPr>
            <a:r>
              <a:rPr lang="ru-R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68% опрошенных женщин пользуются контрацепцией (данный показатель вырос по сравнению с прошлой волной – 66%). </a:t>
            </a:r>
            <a:r>
              <a:rPr lang="ru-RU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Уменьшилось на 2% по сравнению с 2022 годом число женщин, не применяющих никакие методы контрацепции. </a:t>
            </a:r>
            <a:r>
              <a:rPr lang="ru-RU" dirty="0">
                <a:latin typeface="Söhne"/>
              </a:rPr>
              <a:t>Из опрошенных женщин, 33% когда-либо использовали гормональную контрацепцию. </a:t>
            </a:r>
          </a:p>
          <a:p>
            <a:pPr algn="just">
              <a:lnSpc>
                <a:spcPct val="107000"/>
              </a:lnSpc>
              <a:spcAft>
                <a:spcPts val="1200"/>
              </a:spcAft>
            </a:pPr>
            <a:r>
              <a:rPr lang="ru-R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Это может говорить о росте осведомлённости женщин </a:t>
            </a:r>
            <a:r>
              <a:rPr lang="ru-RU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РК о методах контрацепции и доступности их применения для поддержания репродуктивного здоровья</a:t>
            </a:r>
            <a:r>
              <a:rPr lang="ru-R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а также о более рациональном подходе к планированию семьи.</a:t>
            </a:r>
            <a:endParaRPr lang="ru-UA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1200"/>
              </a:spcAft>
            </a:pPr>
            <a:r>
              <a:rPr lang="ru-R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Доказанный факт, что использование современных методов контрацепции напрямую влияет на сохранение репродуктивного здоровья женщины. </a:t>
            </a:r>
          </a:p>
          <a:p>
            <a:pPr algn="just">
              <a:lnSpc>
                <a:spcPct val="107000"/>
              </a:lnSpc>
              <a:spcAft>
                <a:spcPts val="1200"/>
              </a:spcAft>
            </a:pPr>
            <a:r>
              <a:rPr lang="ru-R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Значительно улучшилась ситуации в отношении доверия к мифам о контрацепции. Так, на 10% среди опрошенных уменьшилась вера во вредность длительного приема гормонов. Также на 9% снизился показатель уверенности влияния гормональных препаратов на набор веса (46% во второй волне, по сравнению с 55% - в первой). Женщины РК стали меньше верить во влияние гормональных препаратов на дальнейшую фертильность (40% против 47% в первой волне). В целом во вредность гормонов верит на 7% меньше опрошенных (29% во второй волне против 36% в первой).</a:t>
            </a:r>
            <a:endParaRPr lang="ru-RU" sz="18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UA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UA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79866DB-A179-D24E-4F6F-648868E5E3FF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6840" y="6120078"/>
            <a:ext cx="668320" cy="66832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4F89577-DC03-979D-19A9-3555855E45B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275"/>
          <a:stretch/>
        </p:blipFill>
        <p:spPr>
          <a:xfrm>
            <a:off x="10423384" y="179555"/>
            <a:ext cx="1716362" cy="31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3354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2C04FAC-40FB-16B2-2629-42CCB0D1AE50}"/>
              </a:ext>
            </a:extLst>
          </p:cNvPr>
          <p:cNvSpPr txBox="1"/>
          <p:nvPr/>
        </p:nvSpPr>
        <p:spPr>
          <a:xfrm>
            <a:off x="385915" y="1061291"/>
            <a:ext cx="10037469" cy="50974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1800"/>
              </a:spcAft>
            </a:pPr>
            <a:r>
              <a:rPr lang="ru-RU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Экстренная контрацепция:</a:t>
            </a:r>
            <a:endParaRPr lang="ru-UA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1800"/>
              </a:spcAft>
            </a:pPr>
            <a:r>
              <a:rPr lang="ru-R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 данным опроса мы видим увеличение на 12% доли женщин, знающих об экстренной контрацепции (57% против 45% в первой волне). 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1800"/>
              </a:spcAft>
            </a:pPr>
            <a:r>
              <a:rPr lang="ru-RU" b="0" i="0" dirty="0">
                <a:effectLst/>
                <a:latin typeface="Söhne"/>
              </a:rPr>
              <a:t>Наблюдается значительное увеличение доли женщин, использовавших экстренную контрацепцию: 45% по данным 2023 года, по сравнению с 22% в 2022 году. </a:t>
            </a:r>
            <a:endParaRPr lang="en-US" b="0" i="0" dirty="0">
              <a:effectLst/>
              <a:latin typeface="Söhne"/>
            </a:endParaRPr>
          </a:p>
          <a:p>
            <a:pPr algn="just">
              <a:lnSpc>
                <a:spcPct val="107000"/>
              </a:lnSpc>
              <a:spcAft>
                <a:spcPts val="1800"/>
              </a:spcAft>
            </a:pPr>
            <a:r>
              <a:rPr lang="ru-RU" b="0" i="0" dirty="0">
                <a:effectLst/>
                <a:latin typeface="Söhne"/>
              </a:rPr>
              <a:t>Это может указывать на возрастающую потребность в ситуационной защите от беременности. </a:t>
            </a:r>
          </a:p>
          <a:p>
            <a:pPr algn="just">
              <a:lnSpc>
                <a:spcPct val="107000"/>
              </a:lnSpc>
              <a:spcAft>
                <a:spcPts val="1800"/>
              </a:spcAft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Заметное увеличение информированности об экстренной контрацепции способствует сохранению репродуктивного здоровья и  уменьшению негативных последствий хирургических абортов.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b="0" i="0" dirty="0">
              <a:effectLst/>
              <a:latin typeface="Söhne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UA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ru-UA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79866DB-A179-D24E-4F6F-648868E5E3FF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6840" y="6120078"/>
            <a:ext cx="668320" cy="66832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4F89577-DC03-979D-19A9-3555855E45B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275"/>
          <a:stretch/>
        </p:blipFill>
        <p:spPr>
          <a:xfrm>
            <a:off x="10423384" y="179555"/>
            <a:ext cx="1716362" cy="31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0574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2C04FAC-40FB-16B2-2629-42CCB0D1AE50}"/>
              </a:ext>
            </a:extLst>
          </p:cNvPr>
          <p:cNvSpPr txBox="1"/>
          <p:nvPr/>
        </p:nvSpPr>
        <p:spPr>
          <a:xfrm>
            <a:off x="463168" y="407967"/>
            <a:ext cx="10215717" cy="60462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1800"/>
              </a:spcAft>
            </a:pPr>
            <a:r>
              <a:rPr lang="ru-RU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Трансдермальная контрацепция:</a:t>
            </a:r>
            <a:endParaRPr lang="ru-UA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1800"/>
              </a:spcAft>
            </a:pPr>
            <a:r>
              <a:rPr lang="ru-R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Женщины, знающие о </a:t>
            </a:r>
            <a:r>
              <a:rPr lang="ru-RU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трансдермальной</a:t>
            </a:r>
            <a:r>
              <a:rPr lang="ru-R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контрацепции, составляют около 10% опрошенных в общей выборке</a:t>
            </a:r>
            <a:r>
              <a:rPr lang="ru-RU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лишь 1% ее использует. При этом наибольший интерес к этому методу наблюдается в возрастной группе 18-29 лет. </a:t>
            </a:r>
            <a:r>
              <a:rPr lang="ru-R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Можем сделать вывод, что молодые женщины интересуются новыми эффективными методами контрацепции. 24% респонденток готовы попробовать контрацептивные пластыри в будущем.</a:t>
            </a:r>
          </a:p>
          <a:p>
            <a:pPr algn="just">
              <a:lnSpc>
                <a:spcPct val="107000"/>
              </a:lnSpc>
              <a:spcAft>
                <a:spcPts val="1800"/>
              </a:spcAft>
            </a:pPr>
            <a:r>
              <a:rPr lang="ru-R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свете малой информированности о данном методе, 68% женщин не считают его потенциально удобным методом предохранения от беременности. Соответственно есть потенциал для дальнейшей просветительской деятельности на тему репродуктивного здоровья и современных методах контрацепции. </a:t>
            </a:r>
          </a:p>
          <a:p>
            <a:pPr algn="just">
              <a:lnSpc>
                <a:spcPct val="107000"/>
              </a:lnSpc>
              <a:spcAft>
                <a:spcPts val="1800"/>
              </a:spcAft>
            </a:pPr>
            <a:r>
              <a:rPr lang="ru-RU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Преимущества </a:t>
            </a:r>
            <a:r>
              <a:rPr lang="ru-RU" sz="1800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трансдермальной</a:t>
            </a:r>
            <a:r>
              <a:rPr lang="ru-RU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контрацепции:</a:t>
            </a:r>
            <a:endParaRPr lang="ru-UA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1800"/>
              </a:spcAft>
            </a:pPr>
            <a:r>
              <a:rPr lang="ru-R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Основные преимущества, видимые опрошенными, включают отсутствие необходимости </a:t>
            </a:r>
            <a:r>
              <a:rPr lang="ru-RU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ежедневного применения, удобство и простоту использования, меньшую вероятность пропуска дозы или ошибок, отсутствие внутриматочного вмешательства и влияния на ЖКТ.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UA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ru-UA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79866DB-A179-D24E-4F6F-648868E5E3FF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6840" y="6120078"/>
            <a:ext cx="668320" cy="66832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4F89577-DC03-979D-19A9-3555855E45B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275"/>
          <a:stretch/>
        </p:blipFill>
        <p:spPr>
          <a:xfrm>
            <a:off x="10423384" y="179555"/>
            <a:ext cx="1716362" cy="31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7171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D6B2D4B-01FB-47E0-A696-FD2E6843B13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275"/>
          <a:stretch/>
        </p:blipFill>
        <p:spPr>
          <a:xfrm>
            <a:off x="10423387" y="6406184"/>
            <a:ext cx="1716362" cy="31799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44CFDFE-2B57-4C64-8CC1-76092307753E}"/>
              </a:ext>
            </a:extLst>
          </p:cNvPr>
          <p:cNvPicPr>
            <a:picLocks noChangeAspect="1"/>
          </p:cNvPicPr>
          <p:nvPr/>
        </p:nvPicPr>
        <p:blipFill>
          <a:blip r:embed="rId7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568" y="114218"/>
            <a:ext cx="775063" cy="7750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DFB7A36-90B1-443E-9FA0-5A04F0A156EE}"/>
              </a:ext>
            </a:extLst>
          </p:cNvPr>
          <p:cNvSpPr txBox="1"/>
          <p:nvPr/>
        </p:nvSpPr>
        <p:spPr>
          <a:xfrm>
            <a:off x="70923" y="227179"/>
            <a:ext cx="9853174" cy="59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4000" b="1" dirty="0">
                <a:gradFill flip="none" rotWithShape="1">
                  <a:gsLst>
                    <a:gs pos="0">
                      <a:srgbClr val="00A9D6"/>
                    </a:gs>
                    <a:gs pos="36000">
                      <a:srgbClr val="005B9D"/>
                    </a:gs>
                    <a:gs pos="62000">
                      <a:srgbClr val="003B86"/>
                    </a:gs>
                  </a:gsLst>
                  <a:lin ang="10800000" scaled="1"/>
                  <a:tileRect/>
                </a:gradFill>
              </a:rPr>
              <a:t>ДИЗАЙН ИССЛЕДОВАНИЯ</a:t>
            </a:r>
            <a:endParaRPr lang="ru-RU" sz="4000" b="1" dirty="0">
              <a:gradFill>
                <a:gsLst>
                  <a:gs pos="0">
                    <a:srgbClr val="00A9D6"/>
                  </a:gs>
                  <a:gs pos="36000">
                    <a:srgbClr val="005B9D"/>
                  </a:gs>
                  <a:gs pos="62000">
                    <a:srgbClr val="003B86"/>
                  </a:gs>
                </a:gsLst>
                <a:lin ang="10800000" scaled="1"/>
              </a:gradFill>
            </a:endParaRPr>
          </a:p>
        </p:txBody>
      </p:sp>
      <p:sp>
        <p:nvSpPr>
          <p:cNvPr id="7" name="Rectangle 54">
            <a:extLst>
              <a:ext uri="{FF2B5EF4-FFF2-40B4-BE49-F238E27FC236}">
                <a16:creationId xmlns:a16="http://schemas.microsoft.com/office/drawing/2014/main" id="{63ADF603-3B2B-49EC-A249-B36658959F95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59194" y="2509400"/>
            <a:ext cx="2268001" cy="168491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dirty="0">
                <a:ln>
                  <a:noFill/>
                </a:ln>
                <a:solidFill>
                  <a:srgbClr val="27292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Анонимный онлайн опрос (</a:t>
            </a:r>
            <a:r>
              <a:rPr kumimoji="0" lang="ru-RU" sz="1600" b="1" i="0" u="none" strike="noStrike" kern="0" cap="none" spc="0" normalizeH="0" baseline="0" dirty="0">
                <a:ln>
                  <a:noFill/>
                </a:ln>
                <a:solidFill>
                  <a:srgbClr val="27292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CAWI</a:t>
            </a:r>
            <a:r>
              <a:rPr kumimoji="0" lang="ru-RU" sz="1600" b="0" i="0" u="none" strike="noStrike" kern="0" cap="none" spc="0" normalizeH="0" baseline="0" dirty="0">
                <a:ln>
                  <a:noFill/>
                </a:ln>
                <a:solidFill>
                  <a:srgbClr val="27292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dirty="0">
                <a:ln>
                  <a:noFill/>
                </a:ln>
                <a:solidFill>
                  <a:srgbClr val="27292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
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66AD0D0-ACD2-41ED-85B8-C3A52524FF2D}"/>
              </a:ext>
            </a:extLst>
          </p:cNvPr>
          <p:cNvSpPr txBox="1"/>
          <p:nvPr/>
        </p:nvSpPr>
        <p:spPr>
          <a:xfrm>
            <a:off x="608993" y="6083167"/>
            <a:ext cx="850099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Top2Box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(Т2В)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- 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% тех</a:t>
            </a:r>
            <a:r>
              <a:rPr lang="ru-RU" sz="1600" b="0" dirty="0">
                <a:solidFill>
                  <a:schemeClr val="bg1"/>
                </a:solidFill>
                <a:latin typeface="+mn-lt"/>
              </a:rPr>
              <a:t>, кто поставил оценки 4 или 5 по 5-балльной шкале</a:t>
            </a:r>
            <a:endParaRPr kumimoji="0" lang="uk-UA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Shape 7254">
            <a:extLst>
              <a:ext uri="{FF2B5EF4-FFF2-40B4-BE49-F238E27FC236}">
                <a16:creationId xmlns:a16="http://schemas.microsoft.com/office/drawing/2014/main" id="{F3E77F0A-D2BF-4335-865B-6DC064CDD636}"/>
              </a:ext>
            </a:extLst>
          </p:cNvPr>
          <p:cNvSpPr/>
          <p:nvPr/>
        </p:nvSpPr>
        <p:spPr>
          <a:xfrm>
            <a:off x="3718647" y="2426154"/>
            <a:ext cx="0" cy="766482"/>
          </a:xfrm>
          <a:prstGeom prst="line">
            <a:avLst/>
          </a:prstGeom>
          <a:ln w="19050">
            <a:solidFill>
              <a:srgbClr val="001D7E"/>
            </a:solidFill>
            <a:prstDash val="sysDash"/>
            <a:miter/>
            <a:tailEnd type="oval"/>
          </a:ln>
        </p:spPr>
        <p:txBody>
          <a:bodyPr lIns="45719" rIns="45719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27292D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Shape 7254">
            <a:extLst>
              <a:ext uri="{FF2B5EF4-FFF2-40B4-BE49-F238E27FC236}">
                <a16:creationId xmlns:a16="http://schemas.microsoft.com/office/drawing/2014/main" id="{32845F5E-2A48-4471-AAC2-8BD0571AA511}"/>
              </a:ext>
            </a:extLst>
          </p:cNvPr>
          <p:cNvSpPr/>
          <p:nvPr/>
        </p:nvSpPr>
        <p:spPr>
          <a:xfrm>
            <a:off x="1369687" y="3164248"/>
            <a:ext cx="0" cy="766482"/>
          </a:xfrm>
          <a:prstGeom prst="line">
            <a:avLst/>
          </a:prstGeom>
          <a:ln w="19050">
            <a:solidFill>
              <a:srgbClr val="001D7E"/>
            </a:solidFill>
            <a:prstDash val="sysDash"/>
            <a:miter/>
            <a:tailEnd type="oval"/>
          </a:ln>
        </p:spPr>
        <p:txBody>
          <a:bodyPr lIns="45719" rIns="45719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27292D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Shape 7254">
            <a:extLst>
              <a:ext uri="{FF2B5EF4-FFF2-40B4-BE49-F238E27FC236}">
                <a16:creationId xmlns:a16="http://schemas.microsoft.com/office/drawing/2014/main" id="{2614161C-81C1-428E-B33D-4507530EB2C2}"/>
              </a:ext>
            </a:extLst>
          </p:cNvPr>
          <p:cNvSpPr/>
          <p:nvPr/>
        </p:nvSpPr>
        <p:spPr>
          <a:xfrm>
            <a:off x="6147710" y="3164248"/>
            <a:ext cx="0" cy="766482"/>
          </a:xfrm>
          <a:prstGeom prst="line">
            <a:avLst/>
          </a:prstGeom>
          <a:ln w="19050">
            <a:solidFill>
              <a:srgbClr val="001D7E"/>
            </a:solidFill>
            <a:prstDash val="sysDash"/>
            <a:miter/>
            <a:tailEnd type="oval"/>
          </a:ln>
        </p:spPr>
        <p:txBody>
          <a:bodyPr lIns="45719" rIns="45719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27292D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Oval 377">
            <a:extLst>
              <a:ext uri="{FF2B5EF4-FFF2-40B4-BE49-F238E27FC236}">
                <a16:creationId xmlns:a16="http://schemas.microsoft.com/office/drawing/2014/main" id="{1FB816CD-1BD5-4DC0-ADA2-B9FEF9DDD8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1827" y="3043226"/>
            <a:ext cx="208240" cy="206184"/>
          </a:xfrm>
          <a:prstGeom prst="ellipse">
            <a:avLst/>
          </a:prstGeom>
          <a:solidFill>
            <a:srgbClr val="001D7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27292D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val 377">
            <a:extLst>
              <a:ext uri="{FF2B5EF4-FFF2-40B4-BE49-F238E27FC236}">
                <a16:creationId xmlns:a16="http://schemas.microsoft.com/office/drawing/2014/main" id="{6C1D4153-1AA5-499B-8DF5-EA9D257CC1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4527" y="3043226"/>
            <a:ext cx="208240" cy="206184"/>
          </a:xfrm>
          <a:prstGeom prst="ellipse">
            <a:avLst/>
          </a:prstGeom>
          <a:solidFill>
            <a:srgbClr val="001D7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27292D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377">
            <a:extLst>
              <a:ext uri="{FF2B5EF4-FFF2-40B4-BE49-F238E27FC236}">
                <a16:creationId xmlns:a16="http://schemas.microsoft.com/office/drawing/2014/main" id="{7AE4CDAC-3E5A-4930-A65F-2D0DE01D88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4039" y="3034266"/>
            <a:ext cx="208240" cy="206184"/>
          </a:xfrm>
          <a:prstGeom prst="ellipse">
            <a:avLst/>
          </a:prstGeom>
          <a:solidFill>
            <a:srgbClr val="001D7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27292D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Oval 377">
            <a:extLst>
              <a:ext uri="{FF2B5EF4-FFF2-40B4-BE49-F238E27FC236}">
                <a16:creationId xmlns:a16="http://schemas.microsoft.com/office/drawing/2014/main" id="{945B6427-532D-4804-86D9-F76BA4A798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687" y="3796125"/>
            <a:ext cx="1332000" cy="1332000"/>
          </a:xfrm>
          <a:prstGeom prst="ellipse">
            <a:avLst/>
          </a:prstGeom>
          <a:gradFill>
            <a:gsLst>
              <a:gs pos="39000">
                <a:srgbClr val="00BBBD"/>
              </a:gs>
              <a:gs pos="10000">
                <a:srgbClr val="00C2BA"/>
              </a:gs>
              <a:gs pos="66000">
                <a:srgbClr val="007FD0">
                  <a:alpha val="99000"/>
                </a:srgbClr>
              </a:gs>
              <a:gs pos="93000">
                <a:srgbClr val="003B86">
                  <a:alpha val="97000"/>
                </a:srgbClr>
              </a:gs>
            </a:gsLst>
            <a:lin ang="81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27292D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Oval 377">
            <a:extLst>
              <a:ext uri="{FF2B5EF4-FFF2-40B4-BE49-F238E27FC236}">
                <a16:creationId xmlns:a16="http://schemas.microsoft.com/office/drawing/2014/main" id="{2B14D71B-B206-460D-BE94-B705BCBBB1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3951" y="1156225"/>
            <a:ext cx="1332000" cy="1332000"/>
          </a:xfrm>
          <a:prstGeom prst="ellipse">
            <a:avLst/>
          </a:prstGeom>
          <a:gradFill>
            <a:gsLst>
              <a:gs pos="39000">
                <a:srgbClr val="00BBBD"/>
              </a:gs>
              <a:gs pos="10000">
                <a:srgbClr val="00C2BA"/>
              </a:gs>
              <a:gs pos="66000">
                <a:srgbClr val="007FD0">
                  <a:alpha val="99000"/>
                </a:srgbClr>
              </a:gs>
              <a:gs pos="93000">
                <a:srgbClr val="003B86">
                  <a:alpha val="97000"/>
                </a:srgbClr>
              </a:gs>
            </a:gsLst>
            <a:lin ang="81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27292D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Shape 7254">
            <a:extLst>
              <a:ext uri="{FF2B5EF4-FFF2-40B4-BE49-F238E27FC236}">
                <a16:creationId xmlns:a16="http://schemas.microsoft.com/office/drawing/2014/main" id="{CA90C507-6B14-41EE-AEAF-82983A8DCAB3}"/>
              </a:ext>
            </a:extLst>
          </p:cNvPr>
          <p:cNvSpPr/>
          <p:nvPr/>
        </p:nvSpPr>
        <p:spPr>
          <a:xfrm>
            <a:off x="8559749" y="2397766"/>
            <a:ext cx="0" cy="766482"/>
          </a:xfrm>
          <a:prstGeom prst="line">
            <a:avLst/>
          </a:prstGeom>
          <a:ln w="19050">
            <a:solidFill>
              <a:srgbClr val="001D7E"/>
            </a:solidFill>
            <a:prstDash val="sysDash"/>
            <a:miter/>
            <a:tailEnd type="oval"/>
          </a:ln>
        </p:spPr>
        <p:txBody>
          <a:bodyPr lIns="45719" rIns="45719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27292D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Oval 377">
            <a:extLst>
              <a:ext uri="{FF2B5EF4-FFF2-40B4-BE49-F238E27FC236}">
                <a16:creationId xmlns:a16="http://schemas.microsoft.com/office/drawing/2014/main" id="{0DA2A568-988E-4EB7-92B8-AFD5C85CCC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49618" y="3043226"/>
            <a:ext cx="208240" cy="206184"/>
          </a:xfrm>
          <a:prstGeom prst="ellipse">
            <a:avLst/>
          </a:prstGeom>
          <a:solidFill>
            <a:srgbClr val="001D7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27292D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9640FB19-39D7-4E06-AFCC-5FC8BCC60DA3}"/>
              </a:ext>
            </a:extLst>
          </p:cNvPr>
          <p:cNvSpPr/>
          <p:nvPr/>
        </p:nvSpPr>
        <p:spPr>
          <a:xfrm>
            <a:off x="183113" y="5175474"/>
            <a:ext cx="2345918" cy="294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600" b="1" i="0" u="none" strike="noStrike" kern="1200" cap="none" spc="0" normalizeH="0" baseline="0" noProof="0" dirty="0">
                <a:ln>
                  <a:noFill/>
                </a:ln>
                <a:solidFill>
                  <a:srgbClr val="27292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МЕТОД</a:t>
            </a:r>
          </a:p>
        </p:txBody>
      </p: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D60EE811-599C-4D57-86E5-74369BF20BFD}"/>
              </a:ext>
            </a:extLst>
          </p:cNvPr>
          <p:cNvGrpSpPr/>
          <p:nvPr/>
        </p:nvGrpSpPr>
        <p:grpSpPr>
          <a:xfrm>
            <a:off x="10795501" y="3043226"/>
            <a:ext cx="208240" cy="887504"/>
            <a:chOff x="10903789" y="3532097"/>
            <a:chExt cx="208240" cy="887504"/>
          </a:xfrm>
        </p:grpSpPr>
        <p:sp>
          <p:nvSpPr>
            <p:cNvPr id="26" name="Shape 7254">
              <a:extLst>
                <a:ext uri="{FF2B5EF4-FFF2-40B4-BE49-F238E27FC236}">
                  <a16:creationId xmlns:a16="http://schemas.microsoft.com/office/drawing/2014/main" id="{3223867D-03E1-452B-8A85-8707A053E815}"/>
                </a:ext>
              </a:extLst>
            </p:cNvPr>
            <p:cNvSpPr/>
            <p:nvPr/>
          </p:nvSpPr>
          <p:spPr>
            <a:xfrm>
              <a:off x="11013321" y="3653119"/>
              <a:ext cx="0" cy="766482"/>
            </a:xfrm>
            <a:prstGeom prst="line">
              <a:avLst/>
            </a:prstGeom>
            <a:ln w="19050">
              <a:solidFill>
                <a:srgbClr val="001D7E"/>
              </a:solidFill>
              <a:prstDash val="sysDash"/>
              <a:miter/>
              <a:tailEnd type="oval"/>
            </a:ln>
          </p:spPr>
          <p:txBody>
            <a:bodyPr lIns="45719" rIns="45719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27292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Oval 377">
              <a:extLst>
                <a:ext uri="{FF2B5EF4-FFF2-40B4-BE49-F238E27FC236}">
                  <a16:creationId xmlns:a16="http://schemas.microsoft.com/office/drawing/2014/main" id="{6EDDC18A-13BD-4858-8C51-1917109733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03789" y="3532097"/>
              <a:ext cx="208240" cy="206184"/>
            </a:xfrm>
            <a:prstGeom prst="ellipse">
              <a:avLst/>
            </a:prstGeom>
            <a:solidFill>
              <a:srgbClr val="001D7E"/>
            </a:solidFill>
            <a:ln>
              <a:solidFill>
                <a:srgbClr val="001D7E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27292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28" name="Straight Connector 42">
            <a:extLst>
              <a:ext uri="{FF2B5EF4-FFF2-40B4-BE49-F238E27FC236}">
                <a16:creationId xmlns:a16="http://schemas.microsoft.com/office/drawing/2014/main" id="{A2A9B2B8-09F2-4D86-B4FF-1BC6ECDD98F7}"/>
              </a:ext>
            </a:extLst>
          </p:cNvPr>
          <p:cNvCxnSpPr>
            <a:cxnSpLocks/>
          </p:cNvCxnSpPr>
          <p:nvPr/>
        </p:nvCxnSpPr>
        <p:spPr>
          <a:xfrm>
            <a:off x="544105" y="3157200"/>
            <a:ext cx="1599870" cy="0"/>
          </a:xfrm>
          <a:prstGeom prst="line">
            <a:avLst/>
          </a:prstGeom>
          <a:noFill/>
          <a:ln w="28575" cap="flat" cmpd="sng" algn="ctr">
            <a:solidFill>
              <a:srgbClr val="001D7E"/>
            </a:solidFill>
            <a:prstDash val="solid"/>
          </a:ln>
          <a:effectLst/>
        </p:spPr>
      </p:cxnSp>
      <p:sp>
        <p:nvSpPr>
          <p:cNvPr id="29" name="Oval 377">
            <a:extLst>
              <a:ext uri="{FF2B5EF4-FFF2-40B4-BE49-F238E27FC236}">
                <a16:creationId xmlns:a16="http://schemas.microsoft.com/office/drawing/2014/main" id="{6AB5D294-5575-4E5E-A218-61972CC9D5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1009" y="3796125"/>
            <a:ext cx="1332000" cy="1332000"/>
          </a:xfrm>
          <a:prstGeom prst="ellipse">
            <a:avLst/>
          </a:prstGeom>
          <a:gradFill>
            <a:gsLst>
              <a:gs pos="39000">
                <a:srgbClr val="00BBBD"/>
              </a:gs>
              <a:gs pos="10000">
                <a:srgbClr val="00C2BA"/>
              </a:gs>
              <a:gs pos="66000">
                <a:srgbClr val="007FD0">
                  <a:alpha val="99000"/>
                </a:srgbClr>
              </a:gs>
              <a:gs pos="93000">
                <a:srgbClr val="003B86">
                  <a:alpha val="97000"/>
                </a:srgbClr>
              </a:gs>
            </a:gsLst>
            <a:lin ang="81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27292D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Oval 377">
            <a:extLst>
              <a:ext uri="{FF2B5EF4-FFF2-40B4-BE49-F238E27FC236}">
                <a16:creationId xmlns:a16="http://schemas.microsoft.com/office/drawing/2014/main" id="{AEB4013B-554E-4DC4-B9B6-2631AE3383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11845" y="1157531"/>
            <a:ext cx="1332000" cy="1332000"/>
          </a:xfrm>
          <a:prstGeom prst="ellipse">
            <a:avLst/>
          </a:prstGeom>
          <a:gradFill>
            <a:gsLst>
              <a:gs pos="39000">
                <a:srgbClr val="00BBBD"/>
              </a:gs>
              <a:gs pos="10000">
                <a:srgbClr val="00C2BA"/>
              </a:gs>
              <a:gs pos="66000">
                <a:srgbClr val="007FD0">
                  <a:alpha val="99000"/>
                </a:srgbClr>
              </a:gs>
              <a:gs pos="93000">
                <a:srgbClr val="003B86">
                  <a:alpha val="97000"/>
                </a:srgbClr>
              </a:gs>
            </a:gsLst>
            <a:lin ang="81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27292D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Oval 377">
            <a:extLst>
              <a:ext uri="{FF2B5EF4-FFF2-40B4-BE49-F238E27FC236}">
                <a16:creationId xmlns:a16="http://schemas.microsoft.com/office/drawing/2014/main" id="{24303AC9-697B-4692-9A21-CAD61E330B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18331" y="3796125"/>
            <a:ext cx="1332000" cy="1332000"/>
          </a:xfrm>
          <a:prstGeom prst="ellipse">
            <a:avLst/>
          </a:prstGeom>
          <a:gradFill>
            <a:gsLst>
              <a:gs pos="39000">
                <a:srgbClr val="00BBBD"/>
              </a:gs>
              <a:gs pos="10000">
                <a:srgbClr val="00C2BA"/>
              </a:gs>
              <a:gs pos="66000">
                <a:srgbClr val="007FD0">
                  <a:alpha val="99000"/>
                </a:srgbClr>
              </a:gs>
              <a:gs pos="93000">
                <a:srgbClr val="003B86">
                  <a:alpha val="97000"/>
                </a:srgbClr>
              </a:gs>
            </a:gsLst>
            <a:lin ang="81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27292D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2" name="Straight Connector 42">
            <a:extLst>
              <a:ext uri="{FF2B5EF4-FFF2-40B4-BE49-F238E27FC236}">
                <a16:creationId xmlns:a16="http://schemas.microsoft.com/office/drawing/2014/main" id="{D22DE6E4-481A-4103-BCAA-ED43842B1A03}"/>
              </a:ext>
            </a:extLst>
          </p:cNvPr>
          <p:cNvCxnSpPr>
            <a:cxnSpLocks/>
          </p:cNvCxnSpPr>
          <p:nvPr/>
        </p:nvCxnSpPr>
        <p:spPr>
          <a:xfrm>
            <a:off x="2918712" y="3164248"/>
            <a:ext cx="1599870" cy="0"/>
          </a:xfrm>
          <a:prstGeom prst="line">
            <a:avLst/>
          </a:prstGeom>
          <a:noFill/>
          <a:ln w="28575" cap="flat" cmpd="sng" algn="ctr">
            <a:solidFill>
              <a:srgbClr val="001D7E"/>
            </a:solidFill>
            <a:prstDash val="solid"/>
          </a:ln>
          <a:effectLst/>
        </p:spPr>
      </p:cxnSp>
      <p:cxnSp>
        <p:nvCxnSpPr>
          <p:cNvPr id="33" name="Straight Connector 42">
            <a:extLst>
              <a:ext uri="{FF2B5EF4-FFF2-40B4-BE49-F238E27FC236}">
                <a16:creationId xmlns:a16="http://schemas.microsoft.com/office/drawing/2014/main" id="{1D6F402F-0E70-4577-881F-5D50947A04CB}"/>
              </a:ext>
            </a:extLst>
          </p:cNvPr>
          <p:cNvCxnSpPr>
            <a:cxnSpLocks/>
          </p:cNvCxnSpPr>
          <p:nvPr/>
        </p:nvCxnSpPr>
        <p:spPr>
          <a:xfrm>
            <a:off x="5346124" y="3164248"/>
            <a:ext cx="1599870" cy="0"/>
          </a:xfrm>
          <a:prstGeom prst="line">
            <a:avLst/>
          </a:prstGeom>
          <a:noFill/>
          <a:ln w="28575" cap="flat" cmpd="sng" algn="ctr">
            <a:solidFill>
              <a:srgbClr val="001D7E"/>
            </a:solidFill>
            <a:prstDash val="solid"/>
          </a:ln>
          <a:effectLst/>
        </p:spPr>
      </p:cxnSp>
      <p:cxnSp>
        <p:nvCxnSpPr>
          <p:cNvPr id="34" name="Straight Connector 42">
            <a:extLst>
              <a:ext uri="{FF2B5EF4-FFF2-40B4-BE49-F238E27FC236}">
                <a16:creationId xmlns:a16="http://schemas.microsoft.com/office/drawing/2014/main" id="{633CFC6A-FB8F-4127-A78C-7890C876E93F}"/>
              </a:ext>
            </a:extLst>
          </p:cNvPr>
          <p:cNvCxnSpPr>
            <a:cxnSpLocks/>
          </p:cNvCxnSpPr>
          <p:nvPr/>
        </p:nvCxnSpPr>
        <p:spPr>
          <a:xfrm>
            <a:off x="7753803" y="3164248"/>
            <a:ext cx="1599870" cy="0"/>
          </a:xfrm>
          <a:prstGeom prst="line">
            <a:avLst/>
          </a:prstGeom>
          <a:noFill/>
          <a:ln w="28575" cap="flat" cmpd="sng" algn="ctr">
            <a:solidFill>
              <a:srgbClr val="001D7E"/>
            </a:solidFill>
            <a:prstDash val="solid"/>
          </a:ln>
          <a:effectLst/>
        </p:spPr>
      </p:cxnSp>
      <p:cxnSp>
        <p:nvCxnSpPr>
          <p:cNvPr id="35" name="Straight Connector 42">
            <a:extLst>
              <a:ext uri="{FF2B5EF4-FFF2-40B4-BE49-F238E27FC236}">
                <a16:creationId xmlns:a16="http://schemas.microsoft.com/office/drawing/2014/main" id="{5A081DB4-82B5-4378-A64A-AD48129D1DEB}"/>
              </a:ext>
            </a:extLst>
          </p:cNvPr>
          <p:cNvCxnSpPr>
            <a:cxnSpLocks/>
          </p:cNvCxnSpPr>
          <p:nvPr/>
        </p:nvCxnSpPr>
        <p:spPr>
          <a:xfrm>
            <a:off x="10105098" y="3157200"/>
            <a:ext cx="1599870" cy="0"/>
          </a:xfrm>
          <a:prstGeom prst="line">
            <a:avLst/>
          </a:prstGeom>
          <a:noFill/>
          <a:ln w="28575" cap="flat" cmpd="sng" algn="ctr">
            <a:solidFill>
              <a:srgbClr val="001D7E"/>
            </a:solidFill>
            <a:prstDash val="solid"/>
          </a:ln>
          <a:effectLst/>
        </p:spPr>
      </p:cxnSp>
      <p:grpSp>
        <p:nvGrpSpPr>
          <p:cNvPr id="36" name="Group 59">
            <a:extLst>
              <a:ext uri="{FF2B5EF4-FFF2-40B4-BE49-F238E27FC236}">
                <a16:creationId xmlns:a16="http://schemas.microsoft.com/office/drawing/2014/main" id="{04BF3408-6B3F-446B-831F-1E737F43E2B5}"/>
              </a:ext>
            </a:extLst>
          </p:cNvPr>
          <p:cNvGrpSpPr>
            <a:grpSpLocks noChangeAspect="1"/>
          </p:cNvGrpSpPr>
          <p:nvPr/>
        </p:nvGrpSpPr>
        <p:grpSpPr>
          <a:xfrm>
            <a:off x="3345905" y="1554487"/>
            <a:ext cx="793929" cy="545022"/>
            <a:chOff x="6684963" y="3937000"/>
            <a:chExt cx="1174750" cy="806450"/>
          </a:xfrm>
          <a:solidFill>
            <a:sysClr val="window" lastClr="FFFFFF"/>
          </a:solidFill>
        </p:grpSpPr>
        <p:sp>
          <p:nvSpPr>
            <p:cNvPr id="37" name="Freeform 90">
              <a:extLst>
                <a:ext uri="{FF2B5EF4-FFF2-40B4-BE49-F238E27FC236}">
                  <a16:creationId xmlns:a16="http://schemas.microsoft.com/office/drawing/2014/main" id="{9A744BDF-918C-44E3-9241-278B602B7414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0138" y="3937000"/>
              <a:ext cx="409575" cy="712788"/>
            </a:xfrm>
            <a:custGeom>
              <a:avLst/>
              <a:gdLst/>
              <a:ahLst/>
              <a:cxnLst>
                <a:cxn ang="0">
                  <a:pos x="66" y="76"/>
                </a:cxn>
                <a:cxn ang="0">
                  <a:pos x="53" y="70"/>
                </a:cxn>
                <a:cxn ang="0">
                  <a:pos x="65" y="63"/>
                </a:cxn>
                <a:cxn ang="0">
                  <a:pos x="82" y="34"/>
                </a:cxn>
                <a:cxn ang="0">
                  <a:pos x="44" y="0"/>
                </a:cxn>
                <a:cxn ang="0">
                  <a:pos x="7" y="34"/>
                </a:cxn>
                <a:cxn ang="0">
                  <a:pos x="24" y="63"/>
                </a:cxn>
                <a:cxn ang="0">
                  <a:pos x="36" y="70"/>
                </a:cxn>
                <a:cxn ang="0">
                  <a:pos x="23" y="76"/>
                </a:cxn>
                <a:cxn ang="0">
                  <a:pos x="17" y="78"/>
                </a:cxn>
                <a:cxn ang="0">
                  <a:pos x="11" y="82"/>
                </a:cxn>
                <a:cxn ang="0">
                  <a:pos x="5" y="86"/>
                </a:cxn>
                <a:cxn ang="0">
                  <a:pos x="0" y="92"/>
                </a:cxn>
                <a:cxn ang="0">
                  <a:pos x="32" y="165"/>
                </a:cxn>
                <a:cxn ang="0">
                  <a:pos x="31" y="181"/>
                </a:cxn>
                <a:cxn ang="0">
                  <a:pos x="31" y="183"/>
                </a:cxn>
                <a:cxn ang="0">
                  <a:pos x="30" y="184"/>
                </a:cxn>
                <a:cxn ang="0">
                  <a:pos x="27" y="188"/>
                </a:cxn>
                <a:cxn ang="0">
                  <a:pos x="44" y="190"/>
                </a:cxn>
                <a:cxn ang="0">
                  <a:pos x="108" y="159"/>
                </a:cxn>
                <a:cxn ang="0">
                  <a:pos x="109" y="146"/>
                </a:cxn>
                <a:cxn ang="0">
                  <a:pos x="66" y="76"/>
                </a:cxn>
              </a:cxnLst>
              <a:rect l="0" t="0" r="r" b="b"/>
              <a:pathLst>
                <a:path w="109" h="190">
                  <a:moveTo>
                    <a:pt x="66" y="76"/>
                  </a:moveTo>
                  <a:cubicBezTo>
                    <a:pt x="53" y="70"/>
                    <a:pt x="53" y="70"/>
                    <a:pt x="53" y="70"/>
                  </a:cubicBezTo>
                  <a:cubicBezTo>
                    <a:pt x="65" y="63"/>
                    <a:pt x="65" y="63"/>
                    <a:pt x="65" y="63"/>
                  </a:cubicBezTo>
                  <a:cubicBezTo>
                    <a:pt x="75" y="57"/>
                    <a:pt x="82" y="46"/>
                    <a:pt x="82" y="34"/>
                  </a:cubicBezTo>
                  <a:cubicBezTo>
                    <a:pt x="82" y="16"/>
                    <a:pt x="65" y="0"/>
                    <a:pt x="44" y="0"/>
                  </a:cubicBezTo>
                  <a:cubicBezTo>
                    <a:pt x="23" y="0"/>
                    <a:pt x="7" y="16"/>
                    <a:pt x="7" y="34"/>
                  </a:cubicBezTo>
                  <a:cubicBezTo>
                    <a:pt x="7" y="46"/>
                    <a:pt x="13" y="57"/>
                    <a:pt x="24" y="63"/>
                  </a:cubicBezTo>
                  <a:cubicBezTo>
                    <a:pt x="36" y="70"/>
                    <a:pt x="36" y="70"/>
                    <a:pt x="36" y="70"/>
                  </a:cubicBezTo>
                  <a:cubicBezTo>
                    <a:pt x="23" y="76"/>
                    <a:pt x="23" y="76"/>
                    <a:pt x="23" y="76"/>
                  </a:cubicBezTo>
                  <a:cubicBezTo>
                    <a:pt x="21" y="76"/>
                    <a:pt x="19" y="77"/>
                    <a:pt x="17" y="78"/>
                  </a:cubicBezTo>
                  <a:cubicBezTo>
                    <a:pt x="15" y="79"/>
                    <a:pt x="13" y="81"/>
                    <a:pt x="11" y="82"/>
                  </a:cubicBezTo>
                  <a:cubicBezTo>
                    <a:pt x="9" y="83"/>
                    <a:pt x="7" y="85"/>
                    <a:pt x="5" y="86"/>
                  </a:cubicBezTo>
                  <a:cubicBezTo>
                    <a:pt x="3" y="88"/>
                    <a:pt x="2" y="90"/>
                    <a:pt x="0" y="92"/>
                  </a:cubicBezTo>
                  <a:cubicBezTo>
                    <a:pt x="20" y="109"/>
                    <a:pt x="32" y="136"/>
                    <a:pt x="32" y="165"/>
                  </a:cubicBezTo>
                  <a:cubicBezTo>
                    <a:pt x="32" y="171"/>
                    <a:pt x="32" y="176"/>
                    <a:pt x="31" y="181"/>
                  </a:cubicBezTo>
                  <a:cubicBezTo>
                    <a:pt x="31" y="183"/>
                    <a:pt x="31" y="183"/>
                    <a:pt x="31" y="183"/>
                  </a:cubicBezTo>
                  <a:cubicBezTo>
                    <a:pt x="30" y="184"/>
                    <a:pt x="30" y="184"/>
                    <a:pt x="30" y="184"/>
                  </a:cubicBezTo>
                  <a:cubicBezTo>
                    <a:pt x="29" y="185"/>
                    <a:pt x="28" y="187"/>
                    <a:pt x="27" y="188"/>
                  </a:cubicBezTo>
                  <a:cubicBezTo>
                    <a:pt x="32" y="189"/>
                    <a:pt x="38" y="190"/>
                    <a:pt x="44" y="190"/>
                  </a:cubicBezTo>
                  <a:cubicBezTo>
                    <a:pt x="69" y="190"/>
                    <a:pt x="92" y="178"/>
                    <a:pt x="108" y="159"/>
                  </a:cubicBezTo>
                  <a:cubicBezTo>
                    <a:pt x="109" y="155"/>
                    <a:pt x="109" y="150"/>
                    <a:pt x="109" y="146"/>
                  </a:cubicBezTo>
                  <a:cubicBezTo>
                    <a:pt x="109" y="113"/>
                    <a:pt x="91" y="86"/>
                    <a:pt x="66" y="7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Freeform 91">
              <a:extLst>
                <a:ext uri="{FF2B5EF4-FFF2-40B4-BE49-F238E27FC236}">
                  <a16:creationId xmlns:a16="http://schemas.microsoft.com/office/drawing/2014/main" id="{86E3F0BF-E0C5-4568-9B81-0839BEF23830}"/>
                </a:ext>
              </a:extLst>
            </p:cNvPr>
            <p:cNvSpPr>
              <a:spLocks/>
            </p:cNvSpPr>
            <p:nvPr/>
          </p:nvSpPr>
          <p:spPr bwMode="auto">
            <a:xfrm>
              <a:off x="6684963" y="3937000"/>
              <a:ext cx="409575" cy="712788"/>
            </a:xfrm>
            <a:custGeom>
              <a:avLst/>
              <a:gdLst/>
              <a:ahLst/>
              <a:cxnLst>
                <a:cxn ang="0">
                  <a:pos x="78" y="183"/>
                </a:cxn>
                <a:cxn ang="0">
                  <a:pos x="78" y="181"/>
                </a:cxn>
                <a:cxn ang="0">
                  <a:pos x="76" y="165"/>
                </a:cxn>
                <a:cxn ang="0">
                  <a:pos x="108" y="93"/>
                </a:cxn>
                <a:cxn ang="0">
                  <a:pos x="109" y="92"/>
                </a:cxn>
                <a:cxn ang="0">
                  <a:pos x="86" y="76"/>
                </a:cxn>
                <a:cxn ang="0">
                  <a:pos x="73" y="70"/>
                </a:cxn>
                <a:cxn ang="0">
                  <a:pos x="85" y="63"/>
                </a:cxn>
                <a:cxn ang="0">
                  <a:pos x="102" y="34"/>
                </a:cxn>
                <a:cxn ang="0">
                  <a:pos x="64" y="0"/>
                </a:cxn>
                <a:cxn ang="0">
                  <a:pos x="27" y="34"/>
                </a:cxn>
                <a:cxn ang="0">
                  <a:pos x="44" y="63"/>
                </a:cxn>
                <a:cxn ang="0">
                  <a:pos x="56" y="70"/>
                </a:cxn>
                <a:cxn ang="0">
                  <a:pos x="43" y="76"/>
                </a:cxn>
                <a:cxn ang="0">
                  <a:pos x="37" y="78"/>
                </a:cxn>
                <a:cxn ang="0">
                  <a:pos x="31" y="82"/>
                </a:cxn>
                <a:cxn ang="0">
                  <a:pos x="26" y="86"/>
                </a:cxn>
                <a:cxn ang="0">
                  <a:pos x="0" y="146"/>
                </a:cxn>
                <a:cxn ang="0">
                  <a:pos x="1" y="159"/>
                </a:cxn>
                <a:cxn ang="0">
                  <a:pos x="10" y="169"/>
                </a:cxn>
                <a:cxn ang="0">
                  <a:pos x="16" y="173"/>
                </a:cxn>
                <a:cxn ang="0">
                  <a:pos x="22" y="178"/>
                </a:cxn>
                <a:cxn ang="0">
                  <a:pos x="64" y="190"/>
                </a:cxn>
                <a:cxn ang="0">
                  <a:pos x="82" y="188"/>
                </a:cxn>
                <a:cxn ang="0">
                  <a:pos x="79" y="184"/>
                </a:cxn>
                <a:cxn ang="0">
                  <a:pos x="78" y="183"/>
                </a:cxn>
              </a:cxnLst>
              <a:rect l="0" t="0" r="r" b="b"/>
              <a:pathLst>
                <a:path w="109" h="190">
                  <a:moveTo>
                    <a:pt x="78" y="183"/>
                  </a:moveTo>
                  <a:cubicBezTo>
                    <a:pt x="78" y="181"/>
                    <a:pt x="78" y="181"/>
                    <a:pt x="78" y="181"/>
                  </a:cubicBezTo>
                  <a:cubicBezTo>
                    <a:pt x="77" y="176"/>
                    <a:pt x="76" y="170"/>
                    <a:pt x="76" y="165"/>
                  </a:cubicBezTo>
                  <a:cubicBezTo>
                    <a:pt x="76" y="137"/>
                    <a:pt x="88" y="110"/>
                    <a:pt x="108" y="93"/>
                  </a:cubicBezTo>
                  <a:cubicBezTo>
                    <a:pt x="108" y="92"/>
                    <a:pt x="109" y="92"/>
                    <a:pt x="109" y="92"/>
                  </a:cubicBezTo>
                  <a:cubicBezTo>
                    <a:pt x="102" y="85"/>
                    <a:pt x="95" y="79"/>
                    <a:pt x="86" y="76"/>
                  </a:cubicBezTo>
                  <a:cubicBezTo>
                    <a:pt x="73" y="70"/>
                    <a:pt x="73" y="70"/>
                    <a:pt x="73" y="7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95" y="57"/>
                    <a:pt x="102" y="46"/>
                    <a:pt x="102" y="34"/>
                  </a:cubicBezTo>
                  <a:cubicBezTo>
                    <a:pt x="102" y="16"/>
                    <a:pt x="86" y="0"/>
                    <a:pt x="64" y="0"/>
                  </a:cubicBezTo>
                  <a:cubicBezTo>
                    <a:pt x="43" y="0"/>
                    <a:pt x="27" y="16"/>
                    <a:pt x="27" y="34"/>
                  </a:cubicBezTo>
                  <a:cubicBezTo>
                    <a:pt x="27" y="46"/>
                    <a:pt x="33" y="57"/>
                    <a:pt x="44" y="63"/>
                  </a:cubicBezTo>
                  <a:cubicBezTo>
                    <a:pt x="56" y="70"/>
                    <a:pt x="56" y="70"/>
                    <a:pt x="56" y="70"/>
                  </a:cubicBezTo>
                  <a:cubicBezTo>
                    <a:pt x="43" y="76"/>
                    <a:pt x="43" y="76"/>
                    <a:pt x="43" y="76"/>
                  </a:cubicBezTo>
                  <a:cubicBezTo>
                    <a:pt x="41" y="76"/>
                    <a:pt x="39" y="77"/>
                    <a:pt x="37" y="78"/>
                  </a:cubicBezTo>
                  <a:cubicBezTo>
                    <a:pt x="35" y="79"/>
                    <a:pt x="33" y="81"/>
                    <a:pt x="31" y="82"/>
                  </a:cubicBezTo>
                  <a:cubicBezTo>
                    <a:pt x="29" y="83"/>
                    <a:pt x="27" y="85"/>
                    <a:pt x="26" y="86"/>
                  </a:cubicBezTo>
                  <a:cubicBezTo>
                    <a:pt x="10" y="100"/>
                    <a:pt x="0" y="121"/>
                    <a:pt x="0" y="146"/>
                  </a:cubicBezTo>
                  <a:cubicBezTo>
                    <a:pt x="0" y="150"/>
                    <a:pt x="0" y="155"/>
                    <a:pt x="1" y="159"/>
                  </a:cubicBezTo>
                  <a:cubicBezTo>
                    <a:pt x="4" y="162"/>
                    <a:pt x="7" y="166"/>
                    <a:pt x="10" y="169"/>
                  </a:cubicBezTo>
                  <a:cubicBezTo>
                    <a:pt x="12" y="170"/>
                    <a:pt x="14" y="172"/>
                    <a:pt x="16" y="173"/>
                  </a:cubicBezTo>
                  <a:cubicBezTo>
                    <a:pt x="18" y="175"/>
                    <a:pt x="20" y="176"/>
                    <a:pt x="22" y="178"/>
                  </a:cubicBezTo>
                  <a:cubicBezTo>
                    <a:pt x="34" y="185"/>
                    <a:pt x="49" y="190"/>
                    <a:pt x="64" y="190"/>
                  </a:cubicBezTo>
                  <a:cubicBezTo>
                    <a:pt x="71" y="190"/>
                    <a:pt x="76" y="189"/>
                    <a:pt x="82" y="188"/>
                  </a:cubicBezTo>
                  <a:cubicBezTo>
                    <a:pt x="81" y="187"/>
                    <a:pt x="80" y="185"/>
                    <a:pt x="79" y="184"/>
                  </a:cubicBezTo>
                  <a:lnTo>
                    <a:pt x="78" y="18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Freeform 92">
              <a:extLst>
                <a:ext uri="{FF2B5EF4-FFF2-40B4-BE49-F238E27FC236}">
                  <a16:creationId xmlns:a16="http://schemas.microsoft.com/office/drawing/2014/main" id="{AB1FFA1F-3509-48A9-B032-98064EFBF6BA}"/>
                </a:ext>
              </a:extLst>
            </p:cNvPr>
            <p:cNvSpPr>
              <a:spLocks/>
            </p:cNvSpPr>
            <p:nvPr/>
          </p:nvSpPr>
          <p:spPr bwMode="auto">
            <a:xfrm>
              <a:off x="6996113" y="3937000"/>
              <a:ext cx="552450" cy="806450"/>
            </a:xfrm>
            <a:custGeom>
              <a:avLst/>
              <a:gdLst/>
              <a:ahLst/>
              <a:cxnLst>
                <a:cxn ang="0">
                  <a:pos x="98" y="86"/>
                </a:cxn>
                <a:cxn ang="0">
                  <a:pos x="83" y="79"/>
                </a:cxn>
                <a:cxn ang="0">
                  <a:pos x="97" y="71"/>
                </a:cxn>
                <a:cxn ang="0">
                  <a:pos x="116" y="39"/>
                </a:cxn>
                <a:cxn ang="0">
                  <a:pos x="73" y="0"/>
                </a:cxn>
                <a:cxn ang="0">
                  <a:pos x="31" y="39"/>
                </a:cxn>
                <a:cxn ang="0">
                  <a:pos x="50" y="71"/>
                </a:cxn>
                <a:cxn ang="0">
                  <a:pos x="64" y="79"/>
                </a:cxn>
                <a:cxn ang="0">
                  <a:pos x="49" y="86"/>
                </a:cxn>
                <a:cxn ang="0">
                  <a:pos x="43" y="89"/>
                </a:cxn>
                <a:cxn ang="0">
                  <a:pos x="36" y="93"/>
                </a:cxn>
                <a:cxn ang="0">
                  <a:pos x="29" y="98"/>
                </a:cxn>
                <a:cxn ang="0">
                  <a:pos x="0" y="165"/>
                </a:cxn>
                <a:cxn ang="0">
                  <a:pos x="1" y="180"/>
                </a:cxn>
                <a:cxn ang="0">
                  <a:pos x="12" y="191"/>
                </a:cxn>
                <a:cxn ang="0">
                  <a:pos x="18" y="196"/>
                </a:cxn>
                <a:cxn ang="0">
                  <a:pos x="25" y="201"/>
                </a:cxn>
                <a:cxn ang="0">
                  <a:pos x="73" y="215"/>
                </a:cxn>
                <a:cxn ang="0">
                  <a:pos x="146" y="180"/>
                </a:cxn>
                <a:cxn ang="0">
                  <a:pos x="147" y="165"/>
                </a:cxn>
                <a:cxn ang="0">
                  <a:pos x="98" y="86"/>
                </a:cxn>
              </a:cxnLst>
              <a:rect l="0" t="0" r="r" b="b"/>
              <a:pathLst>
                <a:path w="147" h="215">
                  <a:moveTo>
                    <a:pt x="98" y="86"/>
                  </a:moveTo>
                  <a:cubicBezTo>
                    <a:pt x="83" y="79"/>
                    <a:pt x="83" y="79"/>
                    <a:pt x="83" y="79"/>
                  </a:cubicBezTo>
                  <a:cubicBezTo>
                    <a:pt x="97" y="71"/>
                    <a:pt x="97" y="71"/>
                    <a:pt x="97" y="71"/>
                  </a:cubicBezTo>
                  <a:cubicBezTo>
                    <a:pt x="109" y="64"/>
                    <a:pt x="116" y="52"/>
                    <a:pt x="116" y="39"/>
                  </a:cubicBezTo>
                  <a:cubicBezTo>
                    <a:pt x="116" y="18"/>
                    <a:pt x="97" y="0"/>
                    <a:pt x="73" y="0"/>
                  </a:cubicBezTo>
                  <a:cubicBezTo>
                    <a:pt x="49" y="0"/>
                    <a:pt x="31" y="18"/>
                    <a:pt x="31" y="39"/>
                  </a:cubicBezTo>
                  <a:cubicBezTo>
                    <a:pt x="31" y="52"/>
                    <a:pt x="38" y="64"/>
                    <a:pt x="50" y="71"/>
                  </a:cubicBezTo>
                  <a:cubicBezTo>
                    <a:pt x="64" y="79"/>
                    <a:pt x="64" y="79"/>
                    <a:pt x="64" y="79"/>
                  </a:cubicBezTo>
                  <a:cubicBezTo>
                    <a:pt x="49" y="86"/>
                    <a:pt x="49" y="86"/>
                    <a:pt x="49" y="86"/>
                  </a:cubicBezTo>
                  <a:cubicBezTo>
                    <a:pt x="47" y="86"/>
                    <a:pt x="45" y="87"/>
                    <a:pt x="43" y="89"/>
                  </a:cubicBezTo>
                  <a:cubicBezTo>
                    <a:pt x="40" y="90"/>
                    <a:pt x="38" y="91"/>
                    <a:pt x="36" y="93"/>
                  </a:cubicBezTo>
                  <a:cubicBezTo>
                    <a:pt x="34" y="94"/>
                    <a:pt x="31" y="96"/>
                    <a:pt x="29" y="98"/>
                  </a:cubicBezTo>
                  <a:cubicBezTo>
                    <a:pt x="12" y="113"/>
                    <a:pt x="0" y="138"/>
                    <a:pt x="0" y="165"/>
                  </a:cubicBezTo>
                  <a:cubicBezTo>
                    <a:pt x="0" y="170"/>
                    <a:pt x="0" y="175"/>
                    <a:pt x="1" y="180"/>
                  </a:cubicBezTo>
                  <a:cubicBezTo>
                    <a:pt x="4" y="184"/>
                    <a:pt x="8" y="188"/>
                    <a:pt x="12" y="191"/>
                  </a:cubicBezTo>
                  <a:cubicBezTo>
                    <a:pt x="14" y="193"/>
                    <a:pt x="16" y="195"/>
                    <a:pt x="18" y="196"/>
                  </a:cubicBezTo>
                  <a:cubicBezTo>
                    <a:pt x="21" y="198"/>
                    <a:pt x="23" y="200"/>
                    <a:pt x="25" y="201"/>
                  </a:cubicBezTo>
                  <a:cubicBezTo>
                    <a:pt x="39" y="210"/>
                    <a:pt x="56" y="215"/>
                    <a:pt x="73" y="215"/>
                  </a:cubicBezTo>
                  <a:cubicBezTo>
                    <a:pt x="102" y="215"/>
                    <a:pt x="128" y="202"/>
                    <a:pt x="146" y="180"/>
                  </a:cubicBezTo>
                  <a:cubicBezTo>
                    <a:pt x="146" y="175"/>
                    <a:pt x="147" y="170"/>
                    <a:pt x="147" y="165"/>
                  </a:cubicBezTo>
                  <a:cubicBezTo>
                    <a:pt x="147" y="128"/>
                    <a:pt x="126" y="97"/>
                    <a:pt x="98" y="8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0" name="Freeform 16">
            <a:extLst>
              <a:ext uri="{FF2B5EF4-FFF2-40B4-BE49-F238E27FC236}">
                <a16:creationId xmlns:a16="http://schemas.microsoft.com/office/drawing/2014/main" id="{FC9EB24C-5CAE-4432-81F2-88E154D55134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766349" y="4096067"/>
            <a:ext cx="741455" cy="689583"/>
          </a:xfrm>
          <a:custGeom>
            <a:avLst/>
            <a:gdLst/>
            <a:ahLst/>
            <a:cxnLst>
              <a:cxn ang="0">
                <a:pos x="282" y="34"/>
              </a:cxn>
              <a:cxn ang="0">
                <a:pos x="263" y="34"/>
              </a:cxn>
              <a:cxn ang="0">
                <a:pos x="263" y="58"/>
              </a:cxn>
              <a:cxn ang="0">
                <a:pos x="234" y="86"/>
              </a:cxn>
              <a:cxn ang="0">
                <a:pos x="234" y="86"/>
              </a:cxn>
              <a:cxn ang="0">
                <a:pos x="206" y="58"/>
              </a:cxn>
              <a:cxn ang="0">
                <a:pos x="206" y="34"/>
              </a:cxn>
              <a:cxn ang="0">
                <a:pos x="110" y="34"/>
              </a:cxn>
              <a:cxn ang="0">
                <a:pos x="110" y="58"/>
              </a:cxn>
              <a:cxn ang="0">
                <a:pos x="81" y="86"/>
              </a:cxn>
              <a:cxn ang="0">
                <a:pos x="81" y="86"/>
              </a:cxn>
              <a:cxn ang="0">
                <a:pos x="52" y="58"/>
              </a:cxn>
              <a:cxn ang="0">
                <a:pos x="52" y="34"/>
              </a:cxn>
              <a:cxn ang="0">
                <a:pos x="33" y="34"/>
              </a:cxn>
              <a:cxn ang="0">
                <a:pos x="0" y="67"/>
              </a:cxn>
              <a:cxn ang="0">
                <a:pos x="0" y="260"/>
              </a:cxn>
              <a:cxn ang="0">
                <a:pos x="33" y="293"/>
              </a:cxn>
              <a:cxn ang="0">
                <a:pos x="282" y="293"/>
              </a:cxn>
              <a:cxn ang="0">
                <a:pos x="315" y="260"/>
              </a:cxn>
              <a:cxn ang="0">
                <a:pos x="315" y="67"/>
              </a:cxn>
              <a:cxn ang="0">
                <a:pos x="282" y="34"/>
              </a:cxn>
              <a:cxn ang="0">
                <a:pos x="298" y="260"/>
              </a:cxn>
              <a:cxn ang="0">
                <a:pos x="282" y="275"/>
              </a:cxn>
              <a:cxn ang="0">
                <a:pos x="33" y="275"/>
              </a:cxn>
              <a:cxn ang="0">
                <a:pos x="18" y="260"/>
              </a:cxn>
              <a:cxn ang="0">
                <a:pos x="18" y="116"/>
              </a:cxn>
              <a:cxn ang="0">
                <a:pos x="298" y="116"/>
              </a:cxn>
              <a:cxn ang="0">
                <a:pos x="298" y="260"/>
              </a:cxn>
              <a:cxn ang="0">
                <a:pos x="81" y="74"/>
              </a:cxn>
              <a:cxn ang="0">
                <a:pos x="81" y="74"/>
              </a:cxn>
              <a:cxn ang="0">
                <a:pos x="98" y="58"/>
              </a:cxn>
              <a:cxn ang="0">
                <a:pos x="98" y="16"/>
              </a:cxn>
              <a:cxn ang="0">
                <a:pos x="81" y="0"/>
              </a:cxn>
              <a:cxn ang="0">
                <a:pos x="81" y="0"/>
              </a:cxn>
              <a:cxn ang="0">
                <a:pos x="65" y="16"/>
              </a:cxn>
              <a:cxn ang="0">
                <a:pos x="65" y="58"/>
              </a:cxn>
              <a:cxn ang="0">
                <a:pos x="81" y="74"/>
              </a:cxn>
              <a:cxn ang="0">
                <a:pos x="234" y="74"/>
              </a:cxn>
              <a:cxn ang="0">
                <a:pos x="234" y="74"/>
              </a:cxn>
              <a:cxn ang="0">
                <a:pos x="251" y="58"/>
              </a:cxn>
              <a:cxn ang="0">
                <a:pos x="251" y="16"/>
              </a:cxn>
              <a:cxn ang="0">
                <a:pos x="234" y="0"/>
              </a:cxn>
              <a:cxn ang="0">
                <a:pos x="234" y="0"/>
              </a:cxn>
              <a:cxn ang="0">
                <a:pos x="218" y="16"/>
              </a:cxn>
              <a:cxn ang="0">
                <a:pos x="218" y="58"/>
              </a:cxn>
              <a:cxn ang="0">
                <a:pos x="234" y="74"/>
              </a:cxn>
            </a:cxnLst>
            <a:rect l="0" t="0" r="r" b="b"/>
            <a:pathLst>
              <a:path w="315" h="293">
                <a:moveTo>
                  <a:pt x="282" y="34"/>
                </a:moveTo>
                <a:cubicBezTo>
                  <a:pt x="263" y="34"/>
                  <a:pt x="263" y="34"/>
                  <a:pt x="263" y="34"/>
                </a:cubicBezTo>
                <a:cubicBezTo>
                  <a:pt x="263" y="58"/>
                  <a:pt x="263" y="58"/>
                  <a:pt x="263" y="58"/>
                </a:cubicBezTo>
                <a:cubicBezTo>
                  <a:pt x="263" y="73"/>
                  <a:pt x="250" y="86"/>
                  <a:pt x="234" y="86"/>
                </a:cubicBezTo>
                <a:cubicBezTo>
                  <a:pt x="234" y="86"/>
                  <a:pt x="234" y="86"/>
                  <a:pt x="234" y="86"/>
                </a:cubicBezTo>
                <a:cubicBezTo>
                  <a:pt x="219" y="86"/>
                  <a:pt x="206" y="73"/>
                  <a:pt x="206" y="58"/>
                </a:cubicBezTo>
                <a:cubicBezTo>
                  <a:pt x="206" y="34"/>
                  <a:pt x="206" y="34"/>
                  <a:pt x="206" y="34"/>
                </a:cubicBezTo>
                <a:cubicBezTo>
                  <a:pt x="110" y="34"/>
                  <a:pt x="110" y="34"/>
                  <a:pt x="110" y="34"/>
                </a:cubicBezTo>
                <a:cubicBezTo>
                  <a:pt x="110" y="58"/>
                  <a:pt x="110" y="58"/>
                  <a:pt x="110" y="58"/>
                </a:cubicBezTo>
                <a:cubicBezTo>
                  <a:pt x="110" y="73"/>
                  <a:pt x="97" y="86"/>
                  <a:pt x="81" y="86"/>
                </a:cubicBezTo>
                <a:cubicBezTo>
                  <a:pt x="81" y="86"/>
                  <a:pt x="81" y="86"/>
                  <a:pt x="81" y="86"/>
                </a:cubicBezTo>
                <a:cubicBezTo>
                  <a:pt x="65" y="86"/>
                  <a:pt x="52" y="73"/>
                  <a:pt x="52" y="58"/>
                </a:cubicBezTo>
                <a:cubicBezTo>
                  <a:pt x="52" y="34"/>
                  <a:pt x="52" y="34"/>
                  <a:pt x="52" y="34"/>
                </a:cubicBezTo>
                <a:cubicBezTo>
                  <a:pt x="33" y="34"/>
                  <a:pt x="33" y="34"/>
                  <a:pt x="33" y="34"/>
                </a:cubicBezTo>
                <a:cubicBezTo>
                  <a:pt x="15" y="34"/>
                  <a:pt x="0" y="49"/>
                  <a:pt x="0" y="67"/>
                </a:cubicBezTo>
                <a:cubicBezTo>
                  <a:pt x="0" y="260"/>
                  <a:pt x="0" y="260"/>
                  <a:pt x="0" y="260"/>
                </a:cubicBezTo>
                <a:cubicBezTo>
                  <a:pt x="0" y="278"/>
                  <a:pt x="15" y="293"/>
                  <a:pt x="33" y="293"/>
                </a:cubicBezTo>
                <a:cubicBezTo>
                  <a:pt x="282" y="293"/>
                  <a:pt x="282" y="293"/>
                  <a:pt x="282" y="293"/>
                </a:cubicBezTo>
                <a:cubicBezTo>
                  <a:pt x="300" y="293"/>
                  <a:pt x="315" y="278"/>
                  <a:pt x="315" y="260"/>
                </a:cubicBezTo>
                <a:cubicBezTo>
                  <a:pt x="315" y="67"/>
                  <a:pt x="315" y="67"/>
                  <a:pt x="315" y="67"/>
                </a:cubicBezTo>
                <a:cubicBezTo>
                  <a:pt x="315" y="49"/>
                  <a:pt x="300" y="34"/>
                  <a:pt x="282" y="34"/>
                </a:cubicBezTo>
                <a:close/>
                <a:moveTo>
                  <a:pt x="298" y="260"/>
                </a:moveTo>
                <a:cubicBezTo>
                  <a:pt x="298" y="268"/>
                  <a:pt x="291" y="275"/>
                  <a:pt x="282" y="275"/>
                </a:cubicBezTo>
                <a:cubicBezTo>
                  <a:pt x="33" y="275"/>
                  <a:pt x="33" y="275"/>
                  <a:pt x="33" y="275"/>
                </a:cubicBezTo>
                <a:cubicBezTo>
                  <a:pt x="25" y="275"/>
                  <a:pt x="18" y="268"/>
                  <a:pt x="18" y="260"/>
                </a:cubicBezTo>
                <a:cubicBezTo>
                  <a:pt x="18" y="116"/>
                  <a:pt x="18" y="116"/>
                  <a:pt x="18" y="116"/>
                </a:cubicBezTo>
                <a:cubicBezTo>
                  <a:pt x="298" y="116"/>
                  <a:pt x="298" y="116"/>
                  <a:pt x="298" y="116"/>
                </a:cubicBezTo>
                <a:lnTo>
                  <a:pt x="298" y="260"/>
                </a:lnTo>
                <a:close/>
                <a:moveTo>
                  <a:pt x="81" y="74"/>
                </a:moveTo>
                <a:cubicBezTo>
                  <a:pt x="81" y="74"/>
                  <a:pt x="81" y="74"/>
                  <a:pt x="81" y="74"/>
                </a:cubicBezTo>
                <a:cubicBezTo>
                  <a:pt x="90" y="74"/>
                  <a:pt x="98" y="67"/>
                  <a:pt x="98" y="58"/>
                </a:cubicBezTo>
                <a:cubicBezTo>
                  <a:pt x="98" y="16"/>
                  <a:pt x="98" y="16"/>
                  <a:pt x="98" y="16"/>
                </a:cubicBezTo>
                <a:cubicBezTo>
                  <a:pt x="98" y="7"/>
                  <a:pt x="90" y="0"/>
                  <a:pt x="8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72" y="0"/>
                  <a:pt x="65" y="7"/>
                  <a:pt x="65" y="16"/>
                </a:cubicBezTo>
                <a:cubicBezTo>
                  <a:pt x="65" y="58"/>
                  <a:pt x="65" y="58"/>
                  <a:pt x="65" y="58"/>
                </a:cubicBezTo>
                <a:cubicBezTo>
                  <a:pt x="65" y="67"/>
                  <a:pt x="72" y="74"/>
                  <a:pt x="81" y="74"/>
                </a:cubicBezTo>
                <a:close/>
                <a:moveTo>
                  <a:pt x="234" y="74"/>
                </a:moveTo>
                <a:cubicBezTo>
                  <a:pt x="234" y="74"/>
                  <a:pt x="234" y="74"/>
                  <a:pt x="234" y="74"/>
                </a:cubicBezTo>
                <a:cubicBezTo>
                  <a:pt x="244" y="74"/>
                  <a:pt x="251" y="67"/>
                  <a:pt x="251" y="58"/>
                </a:cubicBezTo>
                <a:cubicBezTo>
                  <a:pt x="251" y="16"/>
                  <a:pt x="251" y="16"/>
                  <a:pt x="251" y="16"/>
                </a:cubicBezTo>
                <a:cubicBezTo>
                  <a:pt x="251" y="7"/>
                  <a:pt x="244" y="0"/>
                  <a:pt x="234" y="0"/>
                </a:cubicBezTo>
                <a:cubicBezTo>
                  <a:pt x="234" y="0"/>
                  <a:pt x="234" y="0"/>
                  <a:pt x="234" y="0"/>
                </a:cubicBezTo>
                <a:cubicBezTo>
                  <a:pt x="225" y="0"/>
                  <a:pt x="218" y="7"/>
                  <a:pt x="218" y="16"/>
                </a:cubicBezTo>
                <a:cubicBezTo>
                  <a:pt x="218" y="58"/>
                  <a:pt x="218" y="58"/>
                  <a:pt x="218" y="58"/>
                </a:cubicBezTo>
                <a:cubicBezTo>
                  <a:pt x="218" y="67"/>
                  <a:pt x="225" y="74"/>
                  <a:pt x="234" y="74"/>
                </a:cubicBezTo>
                <a:close/>
              </a:path>
            </a:pathLst>
          </a:custGeom>
          <a:solidFill>
            <a:sysClr val="window" lastClr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22222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1" name="Graphic 14" descr="Boardroom">
            <a:extLst>
              <a:ext uri="{FF2B5EF4-FFF2-40B4-BE49-F238E27FC236}">
                <a16:creationId xmlns:a16="http://schemas.microsoft.com/office/drawing/2014/main" id="{2180B5DB-347C-4843-845B-CA04A4E5C7CC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12487" y="3954015"/>
            <a:ext cx="914400" cy="914400"/>
          </a:xfrm>
          <a:prstGeom prst="rect">
            <a:avLst/>
          </a:prstGeom>
        </p:spPr>
      </p:pic>
      <p:grpSp>
        <p:nvGrpSpPr>
          <p:cNvPr id="42" name="Group 37">
            <a:extLst>
              <a:ext uri="{FF2B5EF4-FFF2-40B4-BE49-F238E27FC236}">
                <a16:creationId xmlns:a16="http://schemas.microsoft.com/office/drawing/2014/main" id="{9CD5754C-9A03-415E-81CF-B8A1763C5665}"/>
              </a:ext>
            </a:extLst>
          </p:cNvPr>
          <p:cNvGrpSpPr>
            <a:grpSpLocks noChangeAspect="1"/>
          </p:cNvGrpSpPr>
          <p:nvPr/>
        </p:nvGrpSpPr>
        <p:grpSpPr>
          <a:xfrm>
            <a:off x="8169722" y="1471874"/>
            <a:ext cx="838533" cy="683869"/>
            <a:chOff x="5167313" y="3487738"/>
            <a:chExt cx="714375" cy="582612"/>
          </a:xfrm>
          <a:solidFill>
            <a:sysClr val="window" lastClr="FFFFFF"/>
          </a:solidFill>
        </p:grpSpPr>
        <p:sp>
          <p:nvSpPr>
            <p:cNvPr id="43" name="Freeform 125">
              <a:extLst>
                <a:ext uri="{FF2B5EF4-FFF2-40B4-BE49-F238E27FC236}">
                  <a16:creationId xmlns:a16="http://schemas.microsoft.com/office/drawing/2014/main" id="{CCD2F57D-91C5-4942-A199-343AEA7CD10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67313" y="3487738"/>
              <a:ext cx="712788" cy="579438"/>
            </a:xfrm>
            <a:custGeom>
              <a:avLst/>
              <a:gdLst/>
              <a:ahLst/>
              <a:cxnLst>
                <a:cxn ang="0">
                  <a:pos x="203" y="474"/>
                </a:cxn>
                <a:cxn ang="0">
                  <a:pos x="211" y="533"/>
                </a:cxn>
                <a:cxn ang="0">
                  <a:pos x="172" y="617"/>
                </a:cxn>
                <a:cxn ang="0">
                  <a:pos x="159" y="559"/>
                </a:cxn>
                <a:cxn ang="0">
                  <a:pos x="172" y="617"/>
                </a:cxn>
                <a:cxn ang="0">
                  <a:pos x="357" y="378"/>
                </a:cxn>
                <a:cxn ang="0">
                  <a:pos x="301" y="363"/>
                </a:cxn>
                <a:cxn ang="0">
                  <a:pos x="394" y="382"/>
                </a:cxn>
                <a:cxn ang="0">
                  <a:pos x="394" y="382"/>
                </a:cxn>
                <a:cxn ang="0">
                  <a:pos x="122" y="648"/>
                </a:cxn>
                <a:cxn ang="0">
                  <a:pos x="139" y="704"/>
                </a:cxn>
                <a:cxn ang="0">
                  <a:pos x="259" y="455"/>
                </a:cxn>
                <a:cxn ang="0">
                  <a:pos x="262" y="396"/>
                </a:cxn>
                <a:cxn ang="0">
                  <a:pos x="259" y="455"/>
                </a:cxn>
                <a:cxn ang="0">
                  <a:pos x="563" y="637"/>
                </a:cxn>
                <a:cxn ang="0">
                  <a:pos x="506" y="626"/>
                </a:cxn>
                <a:cxn ang="0">
                  <a:pos x="597" y="659"/>
                </a:cxn>
                <a:cxn ang="0">
                  <a:pos x="584" y="692"/>
                </a:cxn>
                <a:cxn ang="0">
                  <a:pos x="637" y="701"/>
                </a:cxn>
                <a:cxn ang="0">
                  <a:pos x="633" y="666"/>
                </a:cxn>
                <a:cxn ang="0">
                  <a:pos x="111" y="790"/>
                </a:cxn>
                <a:cxn ang="0">
                  <a:pos x="90" y="738"/>
                </a:cxn>
                <a:cxn ang="0">
                  <a:pos x="110" y="793"/>
                </a:cxn>
                <a:cxn ang="0">
                  <a:pos x="1202" y="786"/>
                </a:cxn>
                <a:cxn ang="0">
                  <a:pos x="1112" y="865"/>
                </a:cxn>
                <a:cxn ang="0">
                  <a:pos x="1237" y="668"/>
                </a:cxn>
                <a:cxn ang="0">
                  <a:pos x="1202" y="786"/>
                </a:cxn>
                <a:cxn ang="0">
                  <a:pos x="479" y="584"/>
                </a:cxn>
                <a:cxn ang="0">
                  <a:pos x="490" y="526"/>
                </a:cxn>
                <a:cxn ang="0">
                  <a:pos x="689" y="690"/>
                </a:cxn>
                <a:cxn ang="0">
                  <a:pos x="715" y="638"/>
                </a:cxn>
                <a:cxn ang="0">
                  <a:pos x="689" y="690"/>
                </a:cxn>
                <a:cxn ang="0">
                  <a:pos x="418" y="8"/>
                </a:cxn>
                <a:cxn ang="0">
                  <a:pos x="0" y="1007"/>
                </a:cxn>
                <a:cxn ang="0">
                  <a:pos x="819" y="999"/>
                </a:cxn>
                <a:cxn ang="0">
                  <a:pos x="920" y="914"/>
                </a:cxn>
                <a:cxn ang="0">
                  <a:pos x="823" y="751"/>
                </a:cxn>
                <a:cxn ang="0">
                  <a:pos x="806" y="725"/>
                </a:cxn>
                <a:cxn ang="0">
                  <a:pos x="427" y="782"/>
                </a:cxn>
                <a:cxn ang="0">
                  <a:pos x="440" y="496"/>
                </a:cxn>
                <a:cxn ang="0">
                  <a:pos x="457" y="440"/>
                </a:cxn>
                <a:cxn ang="0">
                  <a:pos x="427" y="400"/>
                </a:cxn>
                <a:cxn ang="0">
                  <a:pos x="435" y="369"/>
                </a:cxn>
                <a:cxn ang="0">
                  <a:pos x="427" y="360"/>
                </a:cxn>
                <a:cxn ang="0">
                  <a:pos x="427" y="51"/>
                </a:cxn>
                <a:cxn ang="0">
                  <a:pos x="806" y="346"/>
                </a:cxn>
                <a:cxn ang="0">
                  <a:pos x="823" y="227"/>
                </a:cxn>
                <a:cxn ang="0">
                  <a:pos x="1202" y="55"/>
                </a:cxn>
                <a:cxn ang="0">
                  <a:pos x="1237" y="394"/>
                </a:cxn>
                <a:cxn ang="0">
                  <a:pos x="819" y="191"/>
                </a:cxn>
                <a:cxn ang="0">
                  <a:pos x="406" y="349"/>
                </a:cxn>
                <a:cxn ang="0">
                  <a:pos x="403" y="387"/>
                </a:cxn>
                <a:cxn ang="0">
                  <a:pos x="409" y="406"/>
                </a:cxn>
                <a:cxn ang="0">
                  <a:pos x="35" y="953"/>
                </a:cxn>
                <a:cxn ang="0">
                  <a:pos x="409" y="51"/>
                </a:cxn>
              </a:cxnLst>
              <a:rect l="0" t="0" r="r" b="b"/>
              <a:pathLst>
                <a:path w="1237" h="1007">
                  <a:moveTo>
                    <a:pt x="234" y="493"/>
                  </a:moveTo>
                  <a:cubicBezTo>
                    <a:pt x="203" y="474"/>
                    <a:pt x="203" y="474"/>
                    <a:pt x="203" y="474"/>
                  </a:cubicBezTo>
                  <a:cubicBezTo>
                    <a:pt x="195" y="488"/>
                    <a:pt x="187" y="502"/>
                    <a:pt x="180" y="516"/>
                  </a:cubicBezTo>
                  <a:cubicBezTo>
                    <a:pt x="211" y="533"/>
                    <a:pt x="211" y="533"/>
                    <a:pt x="211" y="533"/>
                  </a:cubicBezTo>
                  <a:cubicBezTo>
                    <a:pt x="218" y="519"/>
                    <a:pt x="226" y="505"/>
                    <a:pt x="234" y="493"/>
                  </a:cubicBezTo>
                  <a:close/>
                  <a:moveTo>
                    <a:pt x="172" y="617"/>
                  </a:moveTo>
                  <a:cubicBezTo>
                    <a:pt x="178" y="603"/>
                    <a:pt x="184" y="588"/>
                    <a:pt x="191" y="574"/>
                  </a:cubicBezTo>
                  <a:cubicBezTo>
                    <a:pt x="159" y="559"/>
                    <a:pt x="159" y="559"/>
                    <a:pt x="159" y="559"/>
                  </a:cubicBezTo>
                  <a:cubicBezTo>
                    <a:pt x="152" y="574"/>
                    <a:pt x="145" y="589"/>
                    <a:pt x="139" y="603"/>
                  </a:cubicBezTo>
                  <a:cubicBezTo>
                    <a:pt x="172" y="617"/>
                    <a:pt x="172" y="617"/>
                    <a:pt x="172" y="617"/>
                  </a:cubicBezTo>
                  <a:close/>
                  <a:moveTo>
                    <a:pt x="320" y="393"/>
                  </a:moveTo>
                  <a:cubicBezTo>
                    <a:pt x="332" y="385"/>
                    <a:pt x="345" y="380"/>
                    <a:pt x="357" y="378"/>
                  </a:cubicBezTo>
                  <a:cubicBezTo>
                    <a:pt x="351" y="343"/>
                    <a:pt x="351" y="343"/>
                    <a:pt x="351" y="343"/>
                  </a:cubicBezTo>
                  <a:cubicBezTo>
                    <a:pt x="333" y="346"/>
                    <a:pt x="317" y="353"/>
                    <a:pt x="301" y="363"/>
                  </a:cubicBezTo>
                  <a:cubicBezTo>
                    <a:pt x="320" y="393"/>
                    <a:pt x="320" y="393"/>
                    <a:pt x="320" y="393"/>
                  </a:cubicBezTo>
                  <a:close/>
                  <a:moveTo>
                    <a:pt x="394" y="382"/>
                  </a:moveTo>
                  <a:cubicBezTo>
                    <a:pt x="394" y="382"/>
                    <a:pt x="394" y="382"/>
                    <a:pt x="394" y="382"/>
                  </a:cubicBezTo>
                  <a:cubicBezTo>
                    <a:pt x="394" y="382"/>
                    <a:pt x="394" y="382"/>
                    <a:pt x="394" y="382"/>
                  </a:cubicBezTo>
                  <a:close/>
                  <a:moveTo>
                    <a:pt x="155" y="660"/>
                  </a:moveTo>
                  <a:cubicBezTo>
                    <a:pt x="122" y="648"/>
                    <a:pt x="122" y="648"/>
                    <a:pt x="122" y="648"/>
                  </a:cubicBezTo>
                  <a:cubicBezTo>
                    <a:pt x="116" y="663"/>
                    <a:pt x="110" y="678"/>
                    <a:pt x="105" y="692"/>
                  </a:cubicBezTo>
                  <a:cubicBezTo>
                    <a:pt x="139" y="704"/>
                    <a:pt x="139" y="704"/>
                    <a:pt x="139" y="704"/>
                  </a:cubicBezTo>
                  <a:cubicBezTo>
                    <a:pt x="143" y="690"/>
                    <a:pt x="149" y="675"/>
                    <a:pt x="155" y="660"/>
                  </a:cubicBezTo>
                  <a:close/>
                  <a:moveTo>
                    <a:pt x="259" y="455"/>
                  </a:moveTo>
                  <a:cubicBezTo>
                    <a:pt x="268" y="442"/>
                    <a:pt x="278" y="430"/>
                    <a:pt x="287" y="420"/>
                  </a:cubicBezTo>
                  <a:cubicBezTo>
                    <a:pt x="262" y="396"/>
                    <a:pt x="262" y="396"/>
                    <a:pt x="262" y="396"/>
                  </a:cubicBezTo>
                  <a:cubicBezTo>
                    <a:pt x="251" y="407"/>
                    <a:pt x="240" y="420"/>
                    <a:pt x="230" y="434"/>
                  </a:cubicBezTo>
                  <a:cubicBezTo>
                    <a:pt x="259" y="455"/>
                    <a:pt x="259" y="455"/>
                    <a:pt x="259" y="455"/>
                  </a:cubicBezTo>
                  <a:close/>
                  <a:moveTo>
                    <a:pt x="540" y="663"/>
                  </a:moveTo>
                  <a:cubicBezTo>
                    <a:pt x="563" y="637"/>
                    <a:pt x="563" y="637"/>
                    <a:pt x="563" y="637"/>
                  </a:cubicBezTo>
                  <a:cubicBezTo>
                    <a:pt x="553" y="628"/>
                    <a:pt x="543" y="617"/>
                    <a:pt x="534" y="605"/>
                  </a:cubicBezTo>
                  <a:cubicBezTo>
                    <a:pt x="506" y="626"/>
                    <a:pt x="506" y="626"/>
                    <a:pt x="506" y="626"/>
                  </a:cubicBezTo>
                  <a:cubicBezTo>
                    <a:pt x="516" y="640"/>
                    <a:pt x="527" y="652"/>
                    <a:pt x="540" y="663"/>
                  </a:cubicBezTo>
                  <a:close/>
                  <a:moveTo>
                    <a:pt x="597" y="659"/>
                  </a:moveTo>
                  <a:cubicBezTo>
                    <a:pt x="584" y="692"/>
                    <a:pt x="584" y="692"/>
                    <a:pt x="584" y="692"/>
                  </a:cubicBezTo>
                  <a:cubicBezTo>
                    <a:pt x="584" y="692"/>
                    <a:pt x="584" y="692"/>
                    <a:pt x="584" y="692"/>
                  </a:cubicBezTo>
                  <a:cubicBezTo>
                    <a:pt x="599" y="698"/>
                    <a:pt x="616" y="701"/>
                    <a:pt x="633" y="701"/>
                  </a:cubicBezTo>
                  <a:cubicBezTo>
                    <a:pt x="635" y="701"/>
                    <a:pt x="636" y="701"/>
                    <a:pt x="637" y="701"/>
                  </a:cubicBezTo>
                  <a:cubicBezTo>
                    <a:pt x="636" y="666"/>
                    <a:pt x="636" y="666"/>
                    <a:pt x="636" y="666"/>
                  </a:cubicBezTo>
                  <a:cubicBezTo>
                    <a:pt x="635" y="666"/>
                    <a:pt x="634" y="666"/>
                    <a:pt x="633" y="666"/>
                  </a:cubicBezTo>
                  <a:cubicBezTo>
                    <a:pt x="620" y="666"/>
                    <a:pt x="609" y="663"/>
                    <a:pt x="597" y="659"/>
                  </a:cubicBezTo>
                  <a:close/>
                  <a:moveTo>
                    <a:pt x="111" y="790"/>
                  </a:moveTo>
                  <a:cubicBezTo>
                    <a:pt x="113" y="784"/>
                    <a:pt x="117" y="769"/>
                    <a:pt x="124" y="748"/>
                  </a:cubicBezTo>
                  <a:cubicBezTo>
                    <a:pt x="90" y="738"/>
                    <a:pt x="90" y="738"/>
                    <a:pt x="90" y="738"/>
                  </a:cubicBezTo>
                  <a:cubicBezTo>
                    <a:pt x="81" y="766"/>
                    <a:pt x="76" y="783"/>
                    <a:pt x="76" y="784"/>
                  </a:cubicBezTo>
                  <a:cubicBezTo>
                    <a:pt x="110" y="793"/>
                    <a:pt x="110" y="793"/>
                    <a:pt x="110" y="793"/>
                  </a:cubicBezTo>
                  <a:cubicBezTo>
                    <a:pt x="110" y="793"/>
                    <a:pt x="111" y="792"/>
                    <a:pt x="111" y="790"/>
                  </a:cubicBezTo>
                  <a:close/>
                  <a:moveTo>
                    <a:pt x="1202" y="786"/>
                  </a:moveTo>
                  <a:cubicBezTo>
                    <a:pt x="1141" y="813"/>
                    <a:pt x="1141" y="813"/>
                    <a:pt x="1141" y="813"/>
                  </a:cubicBezTo>
                  <a:cubicBezTo>
                    <a:pt x="1112" y="865"/>
                    <a:pt x="1112" y="865"/>
                    <a:pt x="1112" y="865"/>
                  </a:cubicBezTo>
                  <a:cubicBezTo>
                    <a:pt x="1237" y="809"/>
                    <a:pt x="1237" y="809"/>
                    <a:pt x="1237" y="809"/>
                  </a:cubicBezTo>
                  <a:cubicBezTo>
                    <a:pt x="1237" y="668"/>
                    <a:pt x="1237" y="668"/>
                    <a:pt x="1237" y="668"/>
                  </a:cubicBezTo>
                  <a:cubicBezTo>
                    <a:pt x="1227" y="685"/>
                    <a:pt x="1214" y="703"/>
                    <a:pt x="1202" y="722"/>
                  </a:cubicBezTo>
                  <a:lnTo>
                    <a:pt x="1202" y="786"/>
                  </a:lnTo>
                  <a:close/>
                  <a:moveTo>
                    <a:pt x="458" y="540"/>
                  </a:moveTo>
                  <a:cubicBezTo>
                    <a:pt x="465" y="555"/>
                    <a:pt x="472" y="570"/>
                    <a:pt x="479" y="584"/>
                  </a:cubicBezTo>
                  <a:cubicBezTo>
                    <a:pt x="510" y="567"/>
                    <a:pt x="510" y="567"/>
                    <a:pt x="510" y="567"/>
                  </a:cubicBezTo>
                  <a:cubicBezTo>
                    <a:pt x="503" y="554"/>
                    <a:pt x="497" y="540"/>
                    <a:pt x="490" y="526"/>
                  </a:cubicBezTo>
                  <a:lnTo>
                    <a:pt x="458" y="540"/>
                  </a:lnTo>
                  <a:close/>
                  <a:moveTo>
                    <a:pt x="689" y="690"/>
                  </a:moveTo>
                  <a:cubicBezTo>
                    <a:pt x="703" y="685"/>
                    <a:pt x="718" y="677"/>
                    <a:pt x="734" y="668"/>
                  </a:cubicBezTo>
                  <a:cubicBezTo>
                    <a:pt x="715" y="638"/>
                    <a:pt x="715" y="638"/>
                    <a:pt x="715" y="638"/>
                  </a:cubicBezTo>
                  <a:cubicBezTo>
                    <a:pt x="701" y="646"/>
                    <a:pt x="688" y="653"/>
                    <a:pt x="676" y="657"/>
                  </a:cubicBezTo>
                  <a:lnTo>
                    <a:pt x="689" y="690"/>
                  </a:lnTo>
                  <a:close/>
                  <a:moveTo>
                    <a:pt x="819" y="191"/>
                  </a:moveTo>
                  <a:cubicBezTo>
                    <a:pt x="418" y="8"/>
                    <a:pt x="418" y="8"/>
                    <a:pt x="418" y="8"/>
                  </a:cubicBezTo>
                  <a:cubicBezTo>
                    <a:pt x="0" y="199"/>
                    <a:pt x="0" y="199"/>
                    <a:pt x="0" y="199"/>
                  </a:cubicBezTo>
                  <a:cubicBezTo>
                    <a:pt x="0" y="1007"/>
                    <a:pt x="0" y="1007"/>
                    <a:pt x="0" y="1007"/>
                  </a:cubicBezTo>
                  <a:cubicBezTo>
                    <a:pt x="418" y="817"/>
                    <a:pt x="418" y="817"/>
                    <a:pt x="418" y="817"/>
                  </a:cubicBezTo>
                  <a:cubicBezTo>
                    <a:pt x="819" y="999"/>
                    <a:pt x="819" y="999"/>
                    <a:pt x="819" y="999"/>
                  </a:cubicBezTo>
                  <a:cubicBezTo>
                    <a:pt x="937" y="945"/>
                    <a:pt x="937" y="945"/>
                    <a:pt x="937" y="945"/>
                  </a:cubicBezTo>
                  <a:cubicBezTo>
                    <a:pt x="920" y="914"/>
                    <a:pt x="920" y="914"/>
                    <a:pt x="920" y="914"/>
                  </a:cubicBezTo>
                  <a:cubicBezTo>
                    <a:pt x="823" y="959"/>
                    <a:pt x="823" y="959"/>
                    <a:pt x="823" y="959"/>
                  </a:cubicBezTo>
                  <a:cubicBezTo>
                    <a:pt x="823" y="751"/>
                    <a:pt x="823" y="751"/>
                    <a:pt x="823" y="751"/>
                  </a:cubicBezTo>
                  <a:cubicBezTo>
                    <a:pt x="821" y="747"/>
                    <a:pt x="818" y="744"/>
                    <a:pt x="815" y="740"/>
                  </a:cubicBezTo>
                  <a:cubicBezTo>
                    <a:pt x="812" y="735"/>
                    <a:pt x="809" y="730"/>
                    <a:pt x="806" y="725"/>
                  </a:cubicBezTo>
                  <a:cubicBezTo>
                    <a:pt x="806" y="955"/>
                    <a:pt x="806" y="955"/>
                    <a:pt x="806" y="955"/>
                  </a:cubicBezTo>
                  <a:cubicBezTo>
                    <a:pt x="427" y="782"/>
                    <a:pt x="427" y="782"/>
                    <a:pt x="427" y="782"/>
                  </a:cubicBezTo>
                  <a:cubicBezTo>
                    <a:pt x="427" y="460"/>
                    <a:pt x="427" y="460"/>
                    <a:pt x="427" y="460"/>
                  </a:cubicBezTo>
                  <a:cubicBezTo>
                    <a:pt x="431" y="472"/>
                    <a:pt x="435" y="484"/>
                    <a:pt x="440" y="496"/>
                  </a:cubicBezTo>
                  <a:cubicBezTo>
                    <a:pt x="473" y="483"/>
                    <a:pt x="473" y="483"/>
                    <a:pt x="473" y="483"/>
                  </a:cubicBezTo>
                  <a:cubicBezTo>
                    <a:pt x="467" y="469"/>
                    <a:pt x="462" y="454"/>
                    <a:pt x="457" y="440"/>
                  </a:cubicBezTo>
                  <a:cubicBezTo>
                    <a:pt x="427" y="450"/>
                    <a:pt x="427" y="450"/>
                    <a:pt x="427" y="450"/>
                  </a:cubicBezTo>
                  <a:cubicBezTo>
                    <a:pt x="427" y="400"/>
                    <a:pt x="427" y="400"/>
                    <a:pt x="427" y="400"/>
                  </a:cubicBezTo>
                  <a:cubicBezTo>
                    <a:pt x="443" y="395"/>
                    <a:pt x="443" y="395"/>
                    <a:pt x="443" y="395"/>
                  </a:cubicBezTo>
                  <a:cubicBezTo>
                    <a:pt x="440" y="386"/>
                    <a:pt x="438" y="378"/>
                    <a:pt x="435" y="369"/>
                  </a:cubicBezTo>
                  <a:cubicBezTo>
                    <a:pt x="433" y="363"/>
                    <a:pt x="433" y="363"/>
                    <a:pt x="433" y="363"/>
                  </a:cubicBezTo>
                  <a:cubicBezTo>
                    <a:pt x="427" y="360"/>
                    <a:pt x="427" y="360"/>
                    <a:pt x="427" y="360"/>
                  </a:cubicBezTo>
                  <a:cubicBezTo>
                    <a:pt x="427" y="359"/>
                    <a:pt x="427" y="359"/>
                    <a:pt x="427" y="359"/>
                  </a:cubicBezTo>
                  <a:cubicBezTo>
                    <a:pt x="427" y="51"/>
                    <a:pt x="427" y="51"/>
                    <a:pt x="427" y="51"/>
                  </a:cubicBezTo>
                  <a:cubicBezTo>
                    <a:pt x="806" y="223"/>
                    <a:pt x="806" y="223"/>
                    <a:pt x="806" y="223"/>
                  </a:cubicBezTo>
                  <a:cubicBezTo>
                    <a:pt x="806" y="346"/>
                    <a:pt x="806" y="346"/>
                    <a:pt x="806" y="346"/>
                  </a:cubicBezTo>
                  <a:cubicBezTo>
                    <a:pt x="811" y="340"/>
                    <a:pt x="817" y="335"/>
                    <a:pt x="823" y="329"/>
                  </a:cubicBezTo>
                  <a:cubicBezTo>
                    <a:pt x="823" y="227"/>
                    <a:pt x="823" y="227"/>
                    <a:pt x="823" y="227"/>
                  </a:cubicBezTo>
                  <a:cubicBezTo>
                    <a:pt x="826" y="226"/>
                    <a:pt x="826" y="226"/>
                    <a:pt x="826" y="226"/>
                  </a:cubicBezTo>
                  <a:cubicBezTo>
                    <a:pt x="1202" y="55"/>
                    <a:pt x="1202" y="55"/>
                    <a:pt x="1202" y="55"/>
                  </a:cubicBezTo>
                  <a:cubicBezTo>
                    <a:pt x="1202" y="348"/>
                    <a:pt x="1202" y="348"/>
                    <a:pt x="1202" y="348"/>
                  </a:cubicBezTo>
                  <a:cubicBezTo>
                    <a:pt x="1215" y="362"/>
                    <a:pt x="1227" y="377"/>
                    <a:pt x="1237" y="394"/>
                  </a:cubicBezTo>
                  <a:cubicBezTo>
                    <a:pt x="1237" y="0"/>
                    <a:pt x="1237" y="0"/>
                    <a:pt x="1237" y="0"/>
                  </a:cubicBezTo>
                  <a:lnTo>
                    <a:pt x="819" y="191"/>
                  </a:lnTo>
                  <a:close/>
                  <a:moveTo>
                    <a:pt x="409" y="351"/>
                  </a:moveTo>
                  <a:cubicBezTo>
                    <a:pt x="408" y="350"/>
                    <a:pt x="407" y="350"/>
                    <a:pt x="406" y="349"/>
                  </a:cubicBezTo>
                  <a:cubicBezTo>
                    <a:pt x="394" y="382"/>
                    <a:pt x="394" y="382"/>
                    <a:pt x="394" y="382"/>
                  </a:cubicBezTo>
                  <a:cubicBezTo>
                    <a:pt x="397" y="384"/>
                    <a:pt x="400" y="385"/>
                    <a:pt x="403" y="387"/>
                  </a:cubicBezTo>
                  <a:cubicBezTo>
                    <a:pt x="405" y="393"/>
                    <a:pt x="407" y="399"/>
                    <a:pt x="409" y="406"/>
                  </a:cubicBezTo>
                  <a:cubicBezTo>
                    <a:pt x="409" y="406"/>
                    <a:pt x="409" y="406"/>
                    <a:pt x="409" y="406"/>
                  </a:cubicBezTo>
                  <a:cubicBezTo>
                    <a:pt x="409" y="782"/>
                    <a:pt x="409" y="782"/>
                    <a:pt x="409" y="782"/>
                  </a:cubicBezTo>
                  <a:cubicBezTo>
                    <a:pt x="35" y="953"/>
                    <a:pt x="35" y="953"/>
                    <a:pt x="35" y="953"/>
                  </a:cubicBezTo>
                  <a:cubicBezTo>
                    <a:pt x="35" y="221"/>
                    <a:pt x="35" y="221"/>
                    <a:pt x="35" y="221"/>
                  </a:cubicBezTo>
                  <a:cubicBezTo>
                    <a:pt x="409" y="51"/>
                    <a:pt x="409" y="51"/>
                    <a:pt x="409" y="51"/>
                  </a:cubicBezTo>
                  <a:lnTo>
                    <a:pt x="409" y="3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" name="Freeform 126">
              <a:extLst>
                <a:ext uri="{FF2B5EF4-FFF2-40B4-BE49-F238E27FC236}">
                  <a16:creationId xmlns:a16="http://schemas.microsoft.com/office/drawing/2014/main" id="{69C6201D-BE5D-4A39-82E3-5F011D8634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95938" y="3651250"/>
              <a:ext cx="285750" cy="419100"/>
            </a:xfrm>
            <a:custGeom>
              <a:avLst/>
              <a:gdLst/>
              <a:ahLst/>
              <a:cxnLst>
                <a:cxn ang="0">
                  <a:pos x="247" y="0"/>
                </a:cxn>
                <a:cxn ang="0">
                  <a:pos x="0" y="247"/>
                </a:cxn>
                <a:cxn ang="0">
                  <a:pos x="20" y="344"/>
                </a:cxn>
                <a:cxn ang="0">
                  <a:pos x="127" y="517"/>
                </a:cxn>
                <a:cxn ang="0">
                  <a:pos x="232" y="711"/>
                </a:cxn>
                <a:cxn ang="0">
                  <a:pos x="262" y="711"/>
                </a:cxn>
                <a:cxn ang="0">
                  <a:pos x="368" y="517"/>
                </a:cxn>
                <a:cxn ang="0">
                  <a:pos x="474" y="344"/>
                </a:cxn>
                <a:cxn ang="0">
                  <a:pos x="494" y="247"/>
                </a:cxn>
                <a:cxn ang="0">
                  <a:pos x="247" y="0"/>
                </a:cxn>
                <a:cxn ang="0">
                  <a:pos x="247" y="365"/>
                </a:cxn>
                <a:cxn ang="0">
                  <a:pos x="129" y="247"/>
                </a:cxn>
                <a:cxn ang="0">
                  <a:pos x="247" y="128"/>
                </a:cxn>
                <a:cxn ang="0">
                  <a:pos x="366" y="247"/>
                </a:cxn>
                <a:cxn ang="0">
                  <a:pos x="247" y="365"/>
                </a:cxn>
              </a:cxnLst>
              <a:rect l="0" t="0" r="r" b="b"/>
              <a:pathLst>
                <a:path w="494" h="726">
                  <a:moveTo>
                    <a:pt x="247" y="0"/>
                  </a:moveTo>
                  <a:cubicBezTo>
                    <a:pt x="111" y="0"/>
                    <a:pt x="0" y="110"/>
                    <a:pt x="0" y="247"/>
                  </a:cubicBezTo>
                  <a:cubicBezTo>
                    <a:pt x="0" y="281"/>
                    <a:pt x="8" y="314"/>
                    <a:pt x="20" y="344"/>
                  </a:cubicBezTo>
                  <a:cubicBezTo>
                    <a:pt x="42" y="395"/>
                    <a:pt x="99" y="466"/>
                    <a:pt x="127" y="517"/>
                  </a:cubicBezTo>
                  <a:cubicBezTo>
                    <a:pt x="232" y="711"/>
                    <a:pt x="232" y="711"/>
                    <a:pt x="232" y="711"/>
                  </a:cubicBezTo>
                  <a:cubicBezTo>
                    <a:pt x="241" y="726"/>
                    <a:pt x="254" y="726"/>
                    <a:pt x="262" y="711"/>
                  </a:cubicBezTo>
                  <a:cubicBezTo>
                    <a:pt x="368" y="517"/>
                    <a:pt x="368" y="517"/>
                    <a:pt x="368" y="517"/>
                  </a:cubicBezTo>
                  <a:cubicBezTo>
                    <a:pt x="395" y="466"/>
                    <a:pt x="453" y="395"/>
                    <a:pt x="474" y="344"/>
                  </a:cubicBezTo>
                  <a:cubicBezTo>
                    <a:pt x="487" y="314"/>
                    <a:pt x="494" y="281"/>
                    <a:pt x="494" y="247"/>
                  </a:cubicBezTo>
                  <a:cubicBezTo>
                    <a:pt x="494" y="110"/>
                    <a:pt x="384" y="0"/>
                    <a:pt x="247" y="0"/>
                  </a:cubicBezTo>
                  <a:close/>
                  <a:moveTo>
                    <a:pt x="247" y="365"/>
                  </a:moveTo>
                  <a:cubicBezTo>
                    <a:pt x="182" y="365"/>
                    <a:pt x="129" y="312"/>
                    <a:pt x="129" y="247"/>
                  </a:cubicBezTo>
                  <a:cubicBezTo>
                    <a:pt x="129" y="181"/>
                    <a:pt x="182" y="128"/>
                    <a:pt x="247" y="128"/>
                  </a:cubicBezTo>
                  <a:cubicBezTo>
                    <a:pt x="313" y="128"/>
                    <a:pt x="366" y="181"/>
                    <a:pt x="366" y="247"/>
                  </a:cubicBezTo>
                  <a:cubicBezTo>
                    <a:pt x="366" y="312"/>
                    <a:pt x="313" y="365"/>
                    <a:pt x="247" y="36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45" name="Рисунок 44" descr="Песочные часы">
            <a:extLst>
              <a:ext uri="{FF2B5EF4-FFF2-40B4-BE49-F238E27FC236}">
                <a16:creationId xmlns:a16="http://schemas.microsoft.com/office/drawing/2014/main" id="{B2B52471-12E7-4704-9E83-801DEB06D02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521792" y="4040434"/>
            <a:ext cx="766482" cy="766482"/>
          </a:xfrm>
          <a:prstGeom prst="rect">
            <a:avLst/>
          </a:prstGeom>
        </p:spPr>
      </p:pic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7144BD27-44D8-4D1E-AC4D-EFDA8B6A2C66}"/>
              </a:ext>
            </a:extLst>
          </p:cNvPr>
          <p:cNvSpPr/>
          <p:nvPr/>
        </p:nvSpPr>
        <p:spPr>
          <a:xfrm>
            <a:off x="2556992" y="841877"/>
            <a:ext cx="2345918" cy="294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600" b="1" i="0" u="none" strike="noStrike" kern="1200" cap="none" spc="0" normalizeH="0" baseline="0" noProof="0" dirty="0">
                <a:ln>
                  <a:noFill/>
                </a:ln>
                <a:solidFill>
                  <a:srgbClr val="27292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АУДИТОРИЯ</a:t>
            </a: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A7B6B6D1-F108-4038-9C88-676827475390}"/>
              </a:ext>
            </a:extLst>
          </p:cNvPr>
          <p:cNvSpPr/>
          <p:nvPr/>
        </p:nvSpPr>
        <p:spPr>
          <a:xfrm>
            <a:off x="5004361" y="5141638"/>
            <a:ext cx="2345918" cy="294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600" b="1" i="0" u="none" strike="noStrike" kern="1200" cap="none" spc="0" normalizeH="0" baseline="0" noProof="0" dirty="0">
                <a:ln>
                  <a:noFill/>
                </a:ln>
                <a:solidFill>
                  <a:srgbClr val="27292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ПЕРИОД ОПРОСА</a:t>
            </a:r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502031FA-FDB5-42DA-AAAC-87FDD0A4553C}"/>
              </a:ext>
            </a:extLst>
          </p:cNvPr>
          <p:cNvSpPr/>
          <p:nvPr/>
        </p:nvSpPr>
        <p:spPr>
          <a:xfrm>
            <a:off x="7392811" y="849622"/>
            <a:ext cx="2345918" cy="294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600" b="1" i="0" u="none" strike="noStrike" kern="1200" cap="none" spc="0" normalizeH="0" baseline="0" noProof="0" dirty="0">
                <a:ln>
                  <a:noFill/>
                </a:ln>
                <a:solidFill>
                  <a:srgbClr val="27292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ГЕОГРАФИЯ</a:t>
            </a:r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9FB3F6CE-7456-40D9-949B-D3A1CB6818C2}"/>
              </a:ext>
            </a:extLst>
          </p:cNvPr>
          <p:cNvSpPr/>
          <p:nvPr/>
        </p:nvSpPr>
        <p:spPr>
          <a:xfrm>
            <a:off x="9562012" y="5128125"/>
            <a:ext cx="2522636" cy="491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dirty="0">
                <a:ln>
                  <a:noFill/>
                </a:ln>
                <a:solidFill>
                  <a:srgbClr val="27292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ПРОДОЛЖИТЕЛЬННОСТЬ ОПРОСА</a:t>
            </a:r>
          </a:p>
        </p:txBody>
      </p:sp>
      <p:sp>
        <p:nvSpPr>
          <p:cNvPr id="50" name="Rectangle 53">
            <a:extLst>
              <a:ext uri="{FF2B5EF4-FFF2-40B4-BE49-F238E27FC236}">
                <a16:creationId xmlns:a16="http://schemas.microsoft.com/office/drawing/2014/main" id="{EC9CEC1E-D489-4DC3-8B47-15CEC7396934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5004361" y="2045612"/>
            <a:ext cx="2268001" cy="168491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kern="0" dirty="0">
                <a:latin typeface="Calibri" panose="020F0502020204030204"/>
              </a:rPr>
              <a:t>I волна: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09.08 – </a:t>
            </a:r>
            <a:r>
              <a:rPr lang="ru-RU" sz="1600" kern="0" dirty="0">
                <a:latin typeface="Calibri" panose="020F0502020204030204"/>
              </a:rPr>
              <a:t>22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.08.2022</a:t>
            </a:r>
          </a:p>
          <a:p>
            <a:pPr lvl="0" algn="ctr">
              <a:defRPr/>
            </a:pPr>
            <a:r>
              <a:rPr lang="ru-RU" sz="1600" kern="0" dirty="0"/>
              <a:t>II волна: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11.07 – 24.07.2023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Rectangle 55">
            <a:extLst>
              <a:ext uri="{FF2B5EF4-FFF2-40B4-BE49-F238E27FC236}">
                <a16:creationId xmlns:a16="http://schemas.microsoft.com/office/drawing/2014/main" id="{D77F985D-08B4-4336-8D1A-8FBCE6ACB73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2195573" y="3234441"/>
            <a:ext cx="2949351" cy="168491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kern="0" dirty="0">
                <a:solidFill>
                  <a:srgbClr val="27292D"/>
                </a:solidFill>
                <a:latin typeface="Calibri" panose="020F0502020204030204"/>
              </a:rPr>
              <a:t>женщины Казахстана в возрасте от 18 до 49</a:t>
            </a:r>
          </a:p>
          <a:p>
            <a:pPr algn="ctr"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27292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Выборка: </a:t>
            </a:r>
          </a:p>
          <a:p>
            <a:pPr algn="ctr">
              <a:defRPr/>
            </a:pPr>
            <a:r>
              <a:rPr lang="ru-RU" sz="1600" kern="0" dirty="0">
                <a:latin typeface="Calibri" panose="020F0502020204030204"/>
              </a:rPr>
              <a:t>I волна: 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27292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814 респондентов</a:t>
            </a:r>
          </a:p>
          <a:p>
            <a:pPr algn="ctr">
              <a:defRPr/>
            </a:pPr>
            <a:r>
              <a:rPr lang="ru-RU" sz="1600" kern="0" dirty="0"/>
              <a:t>II волна: 817 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27292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респондентов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rgbClr val="27292D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63922E7-8B70-4FCA-ADA1-E05016098A63}"/>
              </a:ext>
            </a:extLst>
          </p:cNvPr>
          <p:cNvSpPr txBox="1"/>
          <p:nvPr/>
        </p:nvSpPr>
        <p:spPr>
          <a:xfrm>
            <a:off x="10145237" y="2706225"/>
            <a:ext cx="16124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27292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До 10 </a:t>
            </a:r>
            <a:r>
              <a:rPr kumimoji="0" lang="ru-RU" sz="1800" b="0" i="0" u="none" strike="noStrike" kern="0" cap="none" spc="0" normalizeH="0" baseline="0" dirty="0">
                <a:ln>
                  <a:noFill/>
                </a:ln>
                <a:solidFill>
                  <a:srgbClr val="27292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минут</a:t>
            </a:r>
          </a:p>
        </p:txBody>
      </p:sp>
      <p:graphicFrame>
        <p:nvGraphicFramePr>
          <p:cNvPr id="54" name="Таблица 53">
            <a:extLst>
              <a:ext uri="{FF2B5EF4-FFF2-40B4-BE49-F238E27FC236}">
                <a16:creationId xmlns:a16="http://schemas.microsoft.com/office/drawing/2014/main" id="{8FB60151-DB0E-490B-BDF9-A7EF618119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3345528"/>
              </p:ext>
            </p:extLst>
          </p:nvPr>
        </p:nvGraphicFramePr>
        <p:xfrm>
          <a:off x="8366095" y="3346185"/>
          <a:ext cx="1487780" cy="15392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87780">
                  <a:extLst>
                    <a:ext uri="{9D8B030D-6E8A-4147-A177-3AD203B41FA5}">
                      <a16:colId xmlns:a16="http://schemas.microsoft.com/office/drawing/2014/main" val="1312836746"/>
                    </a:ext>
                  </a:extLst>
                </a:gridCol>
              </a:tblGrid>
              <a:tr h="1520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Уральск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2565145"/>
                  </a:ext>
                </a:extLst>
              </a:tr>
              <a:tr h="1520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Усть-Каменогорск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331031"/>
                  </a:ext>
                </a:extLst>
              </a:tr>
              <a:tr h="1520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Павлодар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2883295"/>
                  </a:ext>
                </a:extLst>
              </a:tr>
              <a:tr h="1520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Петропавловск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0145261"/>
                  </a:ext>
                </a:extLst>
              </a:tr>
              <a:tr h="1520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Семей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4635937"/>
                  </a:ext>
                </a:extLst>
              </a:tr>
              <a:tr h="1520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Тараз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572596"/>
                  </a:ext>
                </a:extLst>
              </a:tr>
              <a:tr h="1520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Талдыкорган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5803283"/>
                  </a:ext>
                </a:extLst>
              </a:tr>
              <a:tr h="1520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Шымкент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7465930"/>
                  </a:ext>
                </a:extLst>
              </a:tr>
            </a:tbl>
          </a:graphicData>
        </a:graphic>
      </p:graphicFrame>
      <p:grpSp>
        <p:nvGrpSpPr>
          <p:cNvPr id="55" name="Группа 54">
            <a:extLst>
              <a:ext uri="{FF2B5EF4-FFF2-40B4-BE49-F238E27FC236}">
                <a16:creationId xmlns:a16="http://schemas.microsoft.com/office/drawing/2014/main" id="{639C44E3-6425-49F2-9F90-F8989ED171D5}"/>
              </a:ext>
            </a:extLst>
          </p:cNvPr>
          <p:cNvGrpSpPr/>
          <p:nvPr/>
        </p:nvGrpSpPr>
        <p:grpSpPr>
          <a:xfrm>
            <a:off x="806122" y="6416881"/>
            <a:ext cx="8085569" cy="338554"/>
            <a:chOff x="3621854" y="5126847"/>
            <a:chExt cx="8085569" cy="338554"/>
          </a:xfrm>
        </p:grpSpPr>
        <p:sp>
          <p:nvSpPr>
            <p:cNvPr id="56" name="Rectangle 21">
              <a:extLst>
                <a:ext uri="{FF2B5EF4-FFF2-40B4-BE49-F238E27FC236}">
                  <a16:creationId xmlns:a16="http://schemas.microsoft.com/office/drawing/2014/main" id="{F599C1CF-F2D9-47BA-A04D-B855CD6110D2}"/>
                </a:ext>
              </a:extLst>
            </p:cNvPr>
            <p:cNvSpPr/>
            <p:nvPr/>
          </p:nvSpPr>
          <p:spPr>
            <a:xfrm>
              <a:off x="3714145" y="5126847"/>
              <a:ext cx="799327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defRPr/>
              </a:pPr>
              <a:r>
                <a: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lang="ru-RU" sz="1600" dirty="0">
                  <a:solidFill>
                    <a:schemeClr val="bg1"/>
                  </a:solidFill>
                </a:rPr>
                <a:t>- статистически значимо </a:t>
              </a:r>
              <a:r>
                <a:rPr kumimoji="0" lang="ru-RU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выше</a:t>
              </a:r>
              <a:r>
                <a:rPr lang="ru-RU" sz="1600" dirty="0">
                  <a:solidFill>
                    <a:schemeClr val="bg1"/>
                  </a:solidFill>
                </a:rPr>
                <a:t>/</a:t>
              </a:r>
              <a:r>
                <a:rPr kumimoji="0" lang="ru-RU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ниже </a:t>
              </a:r>
              <a:r>
                <a:rPr lang="ru-RU" sz="1600" dirty="0">
                  <a:solidFill>
                    <a:schemeClr val="bg1"/>
                  </a:solidFill>
                </a:rPr>
                <a:t>на уровне 95% в сравнении с предыдущей волной</a:t>
              </a:r>
              <a:endParaRPr lang="x-none" sz="1600" dirty="0">
                <a:solidFill>
                  <a:schemeClr val="bg1"/>
                </a:solidFill>
              </a:endParaRPr>
            </a:p>
          </p:txBody>
        </p:sp>
        <p:grpSp>
          <p:nvGrpSpPr>
            <p:cNvPr id="57" name="Группа 56">
              <a:extLst>
                <a:ext uri="{FF2B5EF4-FFF2-40B4-BE49-F238E27FC236}">
                  <a16:creationId xmlns:a16="http://schemas.microsoft.com/office/drawing/2014/main" id="{1441839D-3CE9-4EDC-916D-F21ADF3F8046}"/>
                </a:ext>
              </a:extLst>
            </p:cNvPr>
            <p:cNvGrpSpPr/>
            <p:nvPr/>
          </p:nvGrpSpPr>
          <p:grpSpPr>
            <a:xfrm>
              <a:off x="3621854" y="5189193"/>
              <a:ext cx="115139" cy="225728"/>
              <a:chOff x="3921562" y="4328310"/>
              <a:chExt cx="115139" cy="225728"/>
            </a:xfrm>
          </p:grpSpPr>
          <p:sp>
            <p:nvSpPr>
              <p:cNvPr id="58" name="Line 28">
                <a:extLst>
                  <a:ext uri="{FF2B5EF4-FFF2-40B4-BE49-F238E27FC236}">
                    <a16:creationId xmlns:a16="http://schemas.microsoft.com/office/drawing/2014/main" id="{FCAAAC46-D23A-4BEF-BBFC-25591093B5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36701" y="4338038"/>
                <a:ext cx="0" cy="21600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lIns="91428" tIns="45714" rIns="91428" bIns="45714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/>
                  <a:ea typeface="+mn-ea"/>
                  <a:cs typeface="+mn-cs"/>
                </a:endParaRPr>
              </a:p>
            </p:txBody>
          </p:sp>
          <p:sp>
            <p:nvSpPr>
              <p:cNvPr id="59" name="Line 140">
                <a:extLst>
                  <a:ext uri="{FF2B5EF4-FFF2-40B4-BE49-F238E27FC236}">
                    <a16:creationId xmlns:a16="http://schemas.microsoft.com/office/drawing/2014/main" id="{F8EF34EF-2D5B-420C-A18B-7026E0A0D7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921562" y="4328310"/>
                <a:ext cx="0" cy="216000"/>
              </a:xfrm>
              <a:prstGeom prst="line">
                <a:avLst/>
              </a:prstGeom>
              <a:noFill/>
              <a:ln w="38100">
                <a:solidFill>
                  <a:srgbClr val="00B050"/>
                </a:solidFill>
                <a:round/>
                <a:headEnd/>
                <a:tailEnd type="triangle" w="med" len="med"/>
              </a:ln>
            </p:spPr>
            <p:txBody>
              <a:bodyPr lIns="91428" tIns="45714" rIns="91428" bIns="45714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/>
                  <a:ea typeface="+mn-ea"/>
                  <a:cs typeface="+mn-cs"/>
                </a:endParaRPr>
              </a:p>
            </p:txBody>
          </p:sp>
        </p:grpSp>
      </p:grp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631FAA6A-AA85-B1EA-85F1-AFDE8D2DA5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2174152"/>
              </p:ext>
            </p:extLst>
          </p:nvPr>
        </p:nvGraphicFramePr>
        <p:xfrm>
          <a:off x="7179695" y="3312037"/>
          <a:ext cx="1599870" cy="17361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99870">
                  <a:extLst>
                    <a:ext uri="{9D8B030D-6E8A-4147-A177-3AD203B41FA5}">
                      <a16:colId xmlns:a16="http://schemas.microsoft.com/office/drawing/2014/main" val="1312836746"/>
                    </a:ext>
                  </a:extLst>
                </a:gridCol>
              </a:tblGrid>
              <a:tr h="1731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Актау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8233578"/>
                  </a:ext>
                </a:extLst>
              </a:tr>
              <a:tr h="1731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Актобе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5020344"/>
                  </a:ext>
                </a:extLst>
              </a:tr>
              <a:tr h="1731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Алматы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7581742"/>
                  </a:ext>
                </a:extLst>
              </a:tr>
              <a:tr h="1969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Астана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8098152"/>
                  </a:ext>
                </a:extLst>
              </a:tr>
              <a:tr h="1731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Атырау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9823008"/>
                  </a:ext>
                </a:extLst>
              </a:tr>
              <a:tr h="1731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Караганда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4143105"/>
                  </a:ext>
                </a:extLst>
              </a:tr>
              <a:tr h="1731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Костанай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7707622"/>
                  </a:ext>
                </a:extLst>
              </a:tr>
              <a:tr h="1731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Кызылорда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9951445"/>
                  </a:ext>
                </a:extLst>
              </a:tr>
              <a:tr h="1731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Кокшетау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80157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87048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2C04FAC-40FB-16B2-2629-42CCB0D1AE50}"/>
              </a:ext>
            </a:extLst>
          </p:cNvPr>
          <p:cNvSpPr txBox="1"/>
          <p:nvPr/>
        </p:nvSpPr>
        <p:spPr>
          <a:xfrm>
            <a:off x="359228" y="473498"/>
            <a:ext cx="10194784" cy="57499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1800"/>
              </a:spcAft>
            </a:pPr>
            <a:r>
              <a:rPr lang="ru-RU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Гормональная контрацепция при грудном вскармливании:</a:t>
            </a:r>
            <a:endParaRPr lang="ru-UA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1800"/>
              </a:spcAft>
            </a:pPr>
            <a:r>
              <a:rPr lang="ru-RU" dirty="0"/>
              <a:t>У 71% опрошенных мам младенцы находятся на грудном вскармливании</a:t>
            </a:r>
            <a:r>
              <a:rPr lang="en-US" dirty="0"/>
              <a:t> </a:t>
            </a:r>
            <a:r>
              <a:rPr lang="kk-KZ" dirty="0"/>
              <a:t>и только </a:t>
            </a:r>
            <a:r>
              <a:rPr lang="ru-R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11% из них используют гормональную контрацепцию при грудном вскармливании.</a:t>
            </a:r>
          </a:p>
          <a:p>
            <a:pPr algn="just">
              <a:lnSpc>
                <a:spcPct val="107000"/>
              </a:lnSpc>
              <a:spcAft>
                <a:spcPts val="1800"/>
              </a:spcAft>
            </a:pPr>
            <a:r>
              <a:rPr lang="ru-R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39% опрошенных женщин не сталкивались с трудностями при использовании контрацепции при грудном вскармливании. Половина респонденток обсуждали выбор контрацепции с врачом-гинекологом.</a:t>
            </a:r>
            <a:endParaRPr lang="ru-UA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1800"/>
              </a:spcAft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49% кормящих мам и 53% всех опрошенных женщин никогда не слышали о гормональной контрацепции при грудном вскармливании. Эта статистика говорит о том, что женщинам необходимо научиться больше заботиться о своем здоровье в очень ответственный период после родов. </a:t>
            </a:r>
          </a:p>
          <a:p>
            <a:pPr algn="just">
              <a:lnSpc>
                <a:spcPct val="107000"/>
              </a:lnSpc>
              <a:spcAft>
                <a:spcPts val="1800"/>
              </a:spcAft>
            </a:pPr>
            <a:r>
              <a:rPr lang="ru-R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Общий тренд проведенного в 2023 году исследования указывает на более осознанное отношение женщин к своему здоровью, активное обращение к врачам при наличии жалоб, интерес к разнообразным методам контрацепции и поддержку участия мужчин в решениях о планировании семьи.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UA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ru-UA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79866DB-A179-D24E-4F6F-648868E5E3FF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6840" y="6120078"/>
            <a:ext cx="668320" cy="66832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4F89577-DC03-979D-19A9-3555855E45B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275"/>
          <a:stretch/>
        </p:blipFill>
        <p:spPr>
          <a:xfrm>
            <a:off x="10423384" y="179555"/>
            <a:ext cx="1716362" cy="31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0396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9176F2A-51F9-4C5C-8FFB-A9976F4D5BCB}"/>
              </a:ext>
            </a:extLst>
          </p:cNvPr>
          <p:cNvSpPr txBox="1"/>
          <p:nvPr/>
        </p:nvSpPr>
        <p:spPr>
          <a:xfrm>
            <a:off x="1311273" y="2736594"/>
            <a:ext cx="5704961" cy="1384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28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ЖЕЛАЕМ ОТЛИЧНЫХ РЕЗУЛЬТАТОВ В РАБОТЕ!</a:t>
            </a:r>
          </a:p>
          <a:p>
            <a:pPr marL="0" marR="0" lvl="0" indent="0" algn="l" defTabSz="91428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 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/>
              <a:ea typeface="+mn-ea"/>
              <a:cs typeface="+mn-cs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F6356B1-A8B1-4CA8-BCD1-5D9B7F02A249}"/>
              </a:ext>
            </a:extLst>
          </p:cNvPr>
          <p:cNvSpPr/>
          <p:nvPr/>
        </p:nvSpPr>
        <p:spPr>
          <a:xfrm>
            <a:off x="1311272" y="3675148"/>
            <a:ext cx="2438170" cy="3077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Команда </a:t>
            </a:r>
            <a:r>
              <a:rPr kumimoji="0" lang="uk-UA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4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Service Group</a:t>
            </a:r>
            <a:endParaRPr kumimoji="0" lang="ru-RU" sz="14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CB8DDF18-C708-4975-92E1-98CB87FEC5B0}"/>
              </a:ext>
            </a:extLst>
          </p:cNvPr>
          <p:cNvGrpSpPr/>
          <p:nvPr/>
        </p:nvGrpSpPr>
        <p:grpSpPr>
          <a:xfrm>
            <a:off x="1452475" y="5233150"/>
            <a:ext cx="1470460" cy="519646"/>
            <a:chOff x="6538913" y="2454002"/>
            <a:chExt cx="4466794" cy="1578522"/>
          </a:xfrm>
        </p:grpSpPr>
        <p:grpSp>
          <p:nvGrpSpPr>
            <p:cNvPr id="6" name="Группа 5">
              <a:extLst>
                <a:ext uri="{FF2B5EF4-FFF2-40B4-BE49-F238E27FC236}">
                  <a16:creationId xmlns:a16="http://schemas.microsoft.com/office/drawing/2014/main" id="{DB406126-27A1-4B5C-8DD1-0EB4920FCABB}"/>
                </a:ext>
              </a:extLst>
            </p:cNvPr>
            <p:cNvGrpSpPr/>
            <p:nvPr/>
          </p:nvGrpSpPr>
          <p:grpSpPr>
            <a:xfrm>
              <a:off x="8076196" y="3009329"/>
              <a:ext cx="2929511" cy="666251"/>
              <a:chOff x="5389913" y="2296372"/>
              <a:chExt cx="2936040" cy="667736"/>
            </a:xfrm>
            <a:solidFill>
              <a:sysClr val="window" lastClr="FFFFFF"/>
            </a:solidFill>
          </p:grpSpPr>
          <p:sp>
            <p:nvSpPr>
              <p:cNvPr id="13" name="Freeform 5">
                <a:extLst>
                  <a:ext uri="{FF2B5EF4-FFF2-40B4-BE49-F238E27FC236}">
                    <a16:creationId xmlns:a16="http://schemas.microsoft.com/office/drawing/2014/main" id="{B5DF029C-0367-4A87-B627-6FEE324610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89913" y="2296372"/>
                <a:ext cx="466774" cy="640656"/>
              </a:xfrm>
              <a:custGeom>
                <a:avLst/>
                <a:gdLst>
                  <a:gd name="T0" fmla="*/ 175 w 350"/>
                  <a:gd name="T1" fmla="*/ 480 h 480"/>
                  <a:gd name="T2" fmla="*/ 18 w 350"/>
                  <a:gd name="T3" fmla="*/ 401 h 480"/>
                  <a:gd name="T4" fmla="*/ 23 w 350"/>
                  <a:gd name="T5" fmla="*/ 337 h 480"/>
                  <a:gd name="T6" fmla="*/ 81 w 350"/>
                  <a:gd name="T7" fmla="*/ 354 h 480"/>
                  <a:gd name="T8" fmla="*/ 211 w 350"/>
                  <a:gd name="T9" fmla="*/ 393 h 480"/>
                  <a:gd name="T10" fmla="*/ 256 w 350"/>
                  <a:gd name="T11" fmla="*/ 336 h 480"/>
                  <a:gd name="T12" fmla="*/ 209 w 350"/>
                  <a:gd name="T13" fmla="*/ 288 h 480"/>
                  <a:gd name="T14" fmla="*/ 103 w 350"/>
                  <a:gd name="T15" fmla="*/ 257 h 480"/>
                  <a:gd name="T16" fmla="*/ 17 w 350"/>
                  <a:gd name="T17" fmla="*/ 127 h 480"/>
                  <a:gd name="T18" fmla="*/ 139 w 350"/>
                  <a:gd name="T19" fmla="*/ 8 h 480"/>
                  <a:gd name="T20" fmla="*/ 293 w 350"/>
                  <a:gd name="T21" fmla="*/ 50 h 480"/>
                  <a:gd name="T22" fmla="*/ 314 w 350"/>
                  <a:gd name="T23" fmla="*/ 89 h 480"/>
                  <a:gd name="T24" fmla="*/ 294 w 350"/>
                  <a:gd name="T25" fmla="*/ 120 h 480"/>
                  <a:gd name="T26" fmla="*/ 252 w 350"/>
                  <a:gd name="T27" fmla="*/ 111 h 480"/>
                  <a:gd name="T28" fmla="*/ 140 w 350"/>
                  <a:gd name="T29" fmla="*/ 89 h 480"/>
                  <a:gd name="T30" fmla="*/ 97 w 350"/>
                  <a:gd name="T31" fmla="*/ 138 h 480"/>
                  <a:gd name="T32" fmla="*/ 138 w 350"/>
                  <a:gd name="T33" fmla="*/ 187 h 480"/>
                  <a:gd name="T34" fmla="*/ 230 w 350"/>
                  <a:gd name="T35" fmla="*/ 213 h 480"/>
                  <a:gd name="T36" fmla="*/ 331 w 350"/>
                  <a:gd name="T37" fmla="*/ 303 h 480"/>
                  <a:gd name="T38" fmla="*/ 216 w 350"/>
                  <a:gd name="T39" fmla="*/ 474 h 480"/>
                  <a:gd name="T40" fmla="*/ 175 w 350"/>
                  <a:gd name="T41" fmla="*/ 480 h 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50" h="480">
                    <a:moveTo>
                      <a:pt x="175" y="480"/>
                    </a:moveTo>
                    <a:cubicBezTo>
                      <a:pt x="108" y="476"/>
                      <a:pt x="55" y="454"/>
                      <a:pt x="18" y="401"/>
                    </a:cubicBezTo>
                    <a:cubicBezTo>
                      <a:pt x="0" y="374"/>
                      <a:pt x="2" y="351"/>
                      <a:pt x="23" y="337"/>
                    </a:cubicBezTo>
                    <a:cubicBezTo>
                      <a:pt x="43" y="322"/>
                      <a:pt x="58" y="327"/>
                      <a:pt x="81" y="354"/>
                    </a:cubicBezTo>
                    <a:cubicBezTo>
                      <a:pt x="118" y="397"/>
                      <a:pt x="163" y="410"/>
                      <a:pt x="211" y="393"/>
                    </a:cubicBezTo>
                    <a:cubicBezTo>
                      <a:pt x="238" y="383"/>
                      <a:pt x="257" y="367"/>
                      <a:pt x="256" y="336"/>
                    </a:cubicBezTo>
                    <a:cubicBezTo>
                      <a:pt x="255" y="306"/>
                      <a:pt x="233" y="295"/>
                      <a:pt x="209" y="288"/>
                    </a:cubicBezTo>
                    <a:cubicBezTo>
                      <a:pt x="174" y="277"/>
                      <a:pt x="137" y="271"/>
                      <a:pt x="103" y="257"/>
                    </a:cubicBezTo>
                    <a:cubicBezTo>
                      <a:pt x="40" y="231"/>
                      <a:pt x="9" y="182"/>
                      <a:pt x="17" y="127"/>
                    </a:cubicBezTo>
                    <a:cubicBezTo>
                      <a:pt x="26" y="67"/>
                      <a:pt x="76" y="17"/>
                      <a:pt x="139" y="8"/>
                    </a:cubicBezTo>
                    <a:cubicBezTo>
                      <a:pt x="197" y="0"/>
                      <a:pt x="250" y="8"/>
                      <a:pt x="293" y="50"/>
                    </a:cubicBezTo>
                    <a:cubicBezTo>
                      <a:pt x="304" y="60"/>
                      <a:pt x="313" y="76"/>
                      <a:pt x="314" y="89"/>
                    </a:cubicBezTo>
                    <a:cubicBezTo>
                      <a:pt x="315" y="99"/>
                      <a:pt x="303" y="117"/>
                      <a:pt x="294" y="120"/>
                    </a:cubicBezTo>
                    <a:cubicBezTo>
                      <a:pt x="281" y="123"/>
                      <a:pt x="263" y="119"/>
                      <a:pt x="252" y="111"/>
                    </a:cubicBezTo>
                    <a:cubicBezTo>
                      <a:pt x="217" y="86"/>
                      <a:pt x="181" y="76"/>
                      <a:pt x="140" y="89"/>
                    </a:cubicBezTo>
                    <a:cubicBezTo>
                      <a:pt x="117" y="97"/>
                      <a:pt x="99" y="111"/>
                      <a:pt x="97" y="138"/>
                    </a:cubicBezTo>
                    <a:cubicBezTo>
                      <a:pt x="95" y="167"/>
                      <a:pt x="114" y="180"/>
                      <a:pt x="138" y="187"/>
                    </a:cubicBezTo>
                    <a:cubicBezTo>
                      <a:pt x="168" y="197"/>
                      <a:pt x="200" y="202"/>
                      <a:pt x="230" y="213"/>
                    </a:cubicBezTo>
                    <a:cubicBezTo>
                      <a:pt x="276" y="228"/>
                      <a:pt x="318" y="251"/>
                      <a:pt x="331" y="303"/>
                    </a:cubicBezTo>
                    <a:cubicBezTo>
                      <a:pt x="350" y="380"/>
                      <a:pt x="298" y="456"/>
                      <a:pt x="216" y="474"/>
                    </a:cubicBezTo>
                    <a:cubicBezTo>
                      <a:pt x="201" y="477"/>
                      <a:pt x="186" y="478"/>
                      <a:pt x="175" y="4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27292D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" name="Freeform 6">
                <a:extLst>
                  <a:ext uri="{FF2B5EF4-FFF2-40B4-BE49-F238E27FC236}">
                    <a16:creationId xmlns:a16="http://schemas.microsoft.com/office/drawing/2014/main" id="{7536B8D5-E35B-4DDD-9ED2-23862A0E9DF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868801" y="2451013"/>
                <a:ext cx="481739" cy="510244"/>
              </a:xfrm>
              <a:custGeom>
                <a:avLst/>
                <a:gdLst>
                  <a:gd name="T0" fmla="*/ 100 w 361"/>
                  <a:gd name="T1" fmla="*/ 224 h 382"/>
                  <a:gd name="T2" fmla="*/ 232 w 361"/>
                  <a:gd name="T3" fmla="*/ 275 h 382"/>
                  <a:gd name="T4" fmla="*/ 289 w 361"/>
                  <a:gd name="T5" fmla="*/ 291 h 382"/>
                  <a:gd name="T6" fmla="*/ 266 w 361"/>
                  <a:gd name="T7" fmla="*/ 346 h 382"/>
                  <a:gd name="T8" fmla="*/ 256 w 361"/>
                  <a:gd name="T9" fmla="*/ 351 h 382"/>
                  <a:gd name="T10" fmla="*/ 38 w 361"/>
                  <a:gd name="T11" fmla="*/ 281 h 382"/>
                  <a:gd name="T12" fmla="*/ 48 w 361"/>
                  <a:gd name="T13" fmla="*/ 82 h 382"/>
                  <a:gd name="T14" fmla="*/ 241 w 361"/>
                  <a:gd name="T15" fmla="*/ 24 h 382"/>
                  <a:gd name="T16" fmla="*/ 361 w 361"/>
                  <a:gd name="T17" fmla="*/ 183 h 382"/>
                  <a:gd name="T18" fmla="*/ 318 w 361"/>
                  <a:gd name="T19" fmla="*/ 224 h 382"/>
                  <a:gd name="T20" fmla="*/ 211 w 361"/>
                  <a:gd name="T21" fmla="*/ 224 h 382"/>
                  <a:gd name="T22" fmla="*/ 100 w 361"/>
                  <a:gd name="T23" fmla="*/ 224 h 382"/>
                  <a:gd name="T24" fmla="*/ 102 w 361"/>
                  <a:gd name="T25" fmla="*/ 157 h 382"/>
                  <a:gd name="T26" fmla="*/ 276 w 361"/>
                  <a:gd name="T27" fmla="*/ 157 h 382"/>
                  <a:gd name="T28" fmla="*/ 182 w 361"/>
                  <a:gd name="T29" fmla="*/ 90 h 382"/>
                  <a:gd name="T30" fmla="*/ 102 w 361"/>
                  <a:gd name="T31" fmla="*/ 157 h 3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61" h="382">
                    <a:moveTo>
                      <a:pt x="100" y="224"/>
                    </a:moveTo>
                    <a:cubicBezTo>
                      <a:pt x="127" y="282"/>
                      <a:pt x="175" y="299"/>
                      <a:pt x="232" y="275"/>
                    </a:cubicBezTo>
                    <a:cubicBezTo>
                      <a:pt x="260" y="264"/>
                      <a:pt x="278" y="269"/>
                      <a:pt x="289" y="291"/>
                    </a:cubicBezTo>
                    <a:cubicBezTo>
                      <a:pt x="299" y="312"/>
                      <a:pt x="291" y="332"/>
                      <a:pt x="266" y="346"/>
                    </a:cubicBezTo>
                    <a:cubicBezTo>
                      <a:pt x="263" y="348"/>
                      <a:pt x="259" y="349"/>
                      <a:pt x="256" y="351"/>
                    </a:cubicBezTo>
                    <a:cubicBezTo>
                      <a:pt x="178" y="382"/>
                      <a:pt x="83" y="352"/>
                      <a:pt x="38" y="281"/>
                    </a:cubicBezTo>
                    <a:cubicBezTo>
                      <a:pt x="0" y="221"/>
                      <a:pt x="4" y="138"/>
                      <a:pt x="48" y="82"/>
                    </a:cubicBezTo>
                    <a:cubicBezTo>
                      <a:pt x="94" y="24"/>
                      <a:pt x="172" y="0"/>
                      <a:pt x="241" y="24"/>
                    </a:cubicBezTo>
                    <a:cubicBezTo>
                      <a:pt x="310" y="48"/>
                      <a:pt x="359" y="113"/>
                      <a:pt x="361" y="183"/>
                    </a:cubicBezTo>
                    <a:cubicBezTo>
                      <a:pt x="361" y="208"/>
                      <a:pt x="346" y="224"/>
                      <a:pt x="318" y="224"/>
                    </a:cubicBezTo>
                    <a:cubicBezTo>
                      <a:pt x="283" y="224"/>
                      <a:pt x="247" y="224"/>
                      <a:pt x="211" y="224"/>
                    </a:cubicBezTo>
                    <a:cubicBezTo>
                      <a:pt x="175" y="224"/>
                      <a:pt x="139" y="224"/>
                      <a:pt x="100" y="224"/>
                    </a:cubicBezTo>
                    <a:close/>
                    <a:moveTo>
                      <a:pt x="102" y="157"/>
                    </a:moveTo>
                    <a:cubicBezTo>
                      <a:pt x="160" y="157"/>
                      <a:pt x="218" y="157"/>
                      <a:pt x="276" y="157"/>
                    </a:cubicBezTo>
                    <a:cubicBezTo>
                      <a:pt x="263" y="113"/>
                      <a:pt x="226" y="88"/>
                      <a:pt x="182" y="90"/>
                    </a:cubicBezTo>
                    <a:cubicBezTo>
                      <a:pt x="141" y="93"/>
                      <a:pt x="108" y="120"/>
                      <a:pt x="102" y="15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27292D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" name="Freeform 7">
                <a:extLst>
                  <a:ext uri="{FF2B5EF4-FFF2-40B4-BE49-F238E27FC236}">
                    <a16:creationId xmlns:a16="http://schemas.microsoft.com/office/drawing/2014/main" id="{FD3D832B-292F-424B-B7D9-D03F300AF50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844214" y="2452439"/>
                <a:ext cx="481739" cy="511669"/>
              </a:xfrm>
              <a:custGeom>
                <a:avLst/>
                <a:gdLst>
                  <a:gd name="T0" fmla="*/ 101 w 361"/>
                  <a:gd name="T1" fmla="*/ 223 h 383"/>
                  <a:gd name="T2" fmla="*/ 226 w 361"/>
                  <a:gd name="T3" fmla="*/ 277 h 383"/>
                  <a:gd name="T4" fmla="*/ 277 w 361"/>
                  <a:gd name="T5" fmla="*/ 277 h 383"/>
                  <a:gd name="T6" fmla="*/ 261 w 361"/>
                  <a:gd name="T7" fmla="*/ 347 h 383"/>
                  <a:gd name="T8" fmla="*/ 38 w 361"/>
                  <a:gd name="T9" fmla="*/ 280 h 383"/>
                  <a:gd name="T10" fmla="*/ 47 w 361"/>
                  <a:gd name="T11" fmla="*/ 81 h 383"/>
                  <a:gd name="T12" fmla="*/ 238 w 361"/>
                  <a:gd name="T13" fmla="*/ 22 h 383"/>
                  <a:gd name="T14" fmla="*/ 360 w 361"/>
                  <a:gd name="T15" fmla="*/ 182 h 383"/>
                  <a:gd name="T16" fmla="*/ 319 w 361"/>
                  <a:gd name="T17" fmla="*/ 223 h 383"/>
                  <a:gd name="T18" fmla="*/ 101 w 361"/>
                  <a:gd name="T19" fmla="*/ 223 h 383"/>
                  <a:gd name="T20" fmla="*/ 101 w 361"/>
                  <a:gd name="T21" fmla="*/ 157 h 383"/>
                  <a:gd name="T22" fmla="*/ 275 w 361"/>
                  <a:gd name="T23" fmla="*/ 157 h 383"/>
                  <a:gd name="T24" fmla="*/ 188 w 361"/>
                  <a:gd name="T25" fmla="*/ 89 h 383"/>
                  <a:gd name="T26" fmla="*/ 101 w 361"/>
                  <a:gd name="T27" fmla="*/ 157 h 3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61" h="383">
                    <a:moveTo>
                      <a:pt x="101" y="223"/>
                    </a:moveTo>
                    <a:cubicBezTo>
                      <a:pt x="125" y="279"/>
                      <a:pt x="174" y="297"/>
                      <a:pt x="226" y="277"/>
                    </a:cubicBezTo>
                    <a:cubicBezTo>
                      <a:pt x="242" y="272"/>
                      <a:pt x="264" y="270"/>
                      <a:pt x="277" y="277"/>
                    </a:cubicBezTo>
                    <a:cubicBezTo>
                      <a:pt x="305" y="294"/>
                      <a:pt x="296" y="330"/>
                      <a:pt x="261" y="347"/>
                    </a:cubicBezTo>
                    <a:cubicBezTo>
                      <a:pt x="185" y="383"/>
                      <a:pt x="85" y="353"/>
                      <a:pt x="38" y="280"/>
                    </a:cubicBezTo>
                    <a:cubicBezTo>
                      <a:pt x="0" y="220"/>
                      <a:pt x="4" y="137"/>
                      <a:pt x="47" y="81"/>
                    </a:cubicBezTo>
                    <a:cubicBezTo>
                      <a:pt x="92" y="24"/>
                      <a:pt x="169" y="0"/>
                      <a:pt x="238" y="22"/>
                    </a:cubicBezTo>
                    <a:cubicBezTo>
                      <a:pt x="307" y="43"/>
                      <a:pt x="359" y="111"/>
                      <a:pt x="360" y="182"/>
                    </a:cubicBezTo>
                    <a:cubicBezTo>
                      <a:pt x="361" y="207"/>
                      <a:pt x="346" y="223"/>
                      <a:pt x="319" y="223"/>
                    </a:cubicBezTo>
                    <a:cubicBezTo>
                      <a:pt x="247" y="223"/>
                      <a:pt x="175" y="223"/>
                      <a:pt x="101" y="223"/>
                    </a:cubicBezTo>
                    <a:close/>
                    <a:moveTo>
                      <a:pt x="101" y="157"/>
                    </a:moveTo>
                    <a:cubicBezTo>
                      <a:pt x="160" y="157"/>
                      <a:pt x="218" y="157"/>
                      <a:pt x="275" y="157"/>
                    </a:cubicBezTo>
                    <a:cubicBezTo>
                      <a:pt x="266" y="116"/>
                      <a:pt x="231" y="89"/>
                      <a:pt x="188" y="89"/>
                    </a:cubicBezTo>
                    <a:cubicBezTo>
                      <a:pt x="146" y="89"/>
                      <a:pt x="111" y="115"/>
                      <a:pt x="101" y="15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27292D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" name="Freeform 8">
                <a:extLst>
                  <a:ext uri="{FF2B5EF4-FFF2-40B4-BE49-F238E27FC236}">
                    <a16:creationId xmlns:a16="http://schemas.microsoft.com/office/drawing/2014/main" id="{47562383-10D6-4340-8387-91051DE2C6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3119" y="2453864"/>
                <a:ext cx="421878" cy="500980"/>
              </a:xfrm>
              <a:custGeom>
                <a:avLst/>
                <a:gdLst>
                  <a:gd name="T0" fmla="*/ 0 w 316"/>
                  <a:gd name="T1" fmla="*/ 185 h 375"/>
                  <a:gd name="T2" fmla="*/ 98 w 316"/>
                  <a:gd name="T3" fmla="*/ 31 h 375"/>
                  <a:gd name="T4" fmla="*/ 283 w 316"/>
                  <a:gd name="T5" fmla="*/ 50 h 375"/>
                  <a:gd name="T6" fmla="*/ 305 w 316"/>
                  <a:gd name="T7" fmla="*/ 104 h 375"/>
                  <a:gd name="T8" fmla="*/ 240 w 316"/>
                  <a:gd name="T9" fmla="*/ 121 h 375"/>
                  <a:gd name="T10" fmla="*/ 177 w 316"/>
                  <a:gd name="T11" fmla="*/ 95 h 375"/>
                  <a:gd name="T12" fmla="*/ 87 w 316"/>
                  <a:gd name="T13" fmla="*/ 154 h 375"/>
                  <a:gd name="T14" fmla="*/ 115 w 316"/>
                  <a:gd name="T15" fmla="*/ 259 h 375"/>
                  <a:gd name="T16" fmla="*/ 220 w 316"/>
                  <a:gd name="T17" fmla="*/ 267 h 375"/>
                  <a:gd name="T18" fmla="*/ 245 w 316"/>
                  <a:gd name="T19" fmla="*/ 251 h 375"/>
                  <a:gd name="T20" fmla="*/ 299 w 316"/>
                  <a:gd name="T21" fmla="*/ 257 h 375"/>
                  <a:gd name="T22" fmla="*/ 295 w 316"/>
                  <a:gd name="T23" fmla="*/ 312 h 375"/>
                  <a:gd name="T24" fmla="*/ 93 w 316"/>
                  <a:gd name="T25" fmla="*/ 340 h 375"/>
                  <a:gd name="T26" fmla="*/ 0 w 316"/>
                  <a:gd name="T27" fmla="*/ 185 h 3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16" h="375">
                    <a:moveTo>
                      <a:pt x="0" y="185"/>
                    </a:moveTo>
                    <a:cubicBezTo>
                      <a:pt x="2" y="116"/>
                      <a:pt x="34" y="62"/>
                      <a:pt x="98" y="31"/>
                    </a:cubicBezTo>
                    <a:cubicBezTo>
                      <a:pt x="162" y="0"/>
                      <a:pt x="225" y="6"/>
                      <a:pt x="283" y="50"/>
                    </a:cubicBezTo>
                    <a:cubicBezTo>
                      <a:pt x="301" y="63"/>
                      <a:pt x="315" y="80"/>
                      <a:pt x="305" y="104"/>
                    </a:cubicBezTo>
                    <a:cubicBezTo>
                      <a:pt x="295" y="131"/>
                      <a:pt x="268" y="136"/>
                      <a:pt x="240" y="121"/>
                    </a:cubicBezTo>
                    <a:cubicBezTo>
                      <a:pt x="220" y="110"/>
                      <a:pt x="199" y="97"/>
                      <a:pt x="177" y="95"/>
                    </a:cubicBezTo>
                    <a:cubicBezTo>
                      <a:pt x="136" y="90"/>
                      <a:pt x="103" y="115"/>
                      <a:pt x="87" y="154"/>
                    </a:cubicBezTo>
                    <a:cubicBezTo>
                      <a:pt x="73" y="191"/>
                      <a:pt x="84" y="232"/>
                      <a:pt x="115" y="259"/>
                    </a:cubicBezTo>
                    <a:cubicBezTo>
                      <a:pt x="145" y="284"/>
                      <a:pt x="185" y="287"/>
                      <a:pt x="220" y="267"/>
                    </a:cubicBezTo>
                    <a:cubicBezTo>
                      <a:pt x="229" y="262"/>
                      <a:pt x="236" y="256"/>
                      <a:pt x="245" y="251"/>
                    </a:cubicBezTo>
                    <a:cubicBezTo>
                      <a:pt x="264" y="238"/>
                      <a:pt x="284" y="239"/>
                      <a:pt x="299" y="257"/>
                    </a:cubicBezTo>
                    <a:cubicBezTo>
                      <a:pt x="316" y="276"/>
                      <a:pt x="310" y="295"/>
                      <a:pt x="295" y="312"/>
                    </a:cubicBezTo>
                    <a:cubicBezTo>
                      <a:pt x="251" y="362"/>
                      <a:pt x="160" y="375"/>
                      <a:pt x="93" y="340"/>
                    </a:cubicBezTo>
                    <a:cubicBezTo>
                      <a:pt x="32" y="308"/>
                      <a:pt x="1" y="256"/>
                      <a:pt x="0" y="18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27292D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" name="Freeform 9">
                <a:extLst>
                  <a:ext uri="{FF2B5EF4-FFF2-40B4-BE49-F238E27FC236}">
                    <a16:creationId xmlns:a16="http://schemas.microsoft.com/office/drawing/2014/main" id="{FC0B7FB3-EA49-48EC-9F6D-6D61681F57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31798" y="2463128"/>
                <a:ext cx="421165" cy="463211"/>
              </a:xfrm>
              <a:custGeom>
                <a:avLst/>
                <a:gdLst>
                  <a:gd name="T0" fmla="*/ 158 w 316"/>
                  <a:gd name="T1" fmla="*/ 216 h 347"/>
                  <a:gd name="T2" fmla="*/ 234 w 316"/>
                  <a:gd name="T3" fmla="*/ 35 h 347"/>
                  <a:gd name="T4" fmla="*/ 287 w 316"/>
                  <a:gd name="T5" fmla="*/ 10 h 347"/>
                  <a:gd name="T6" fmla="*/ 307 w 316"/>
                  <a:gd name="T7" fmla="*/ 61 h 347"/>
                  <a:gd name="T8" fmla="*/ 195 w 316"/>
                  <a:gd name="T9" fmla="*/ 322 h 347"/>
                  <a:gd name="T10" fmla="*/ 158 w 316"/>
                  <a:gd name="T11" fmla="*/ 347 h 347"/>
                  <a:gd name="T12" fmla="*/ 121 w 316"/>
                  <a:gd name="T13" fmla="*/ 321 h 347"/>
                  <a:gd name="T14" fmla="*/ 11 w 316"/>
                  <a:gd name="T15" fmla="*/ 66 h 347"/>
                  <a:gd name="T16" fmla="*/ 30 w 316"/>
                  <a:gd name="T17" fmla="*/ 10 h 347"/>
                  <a:gd name="T18" fmla="*/ 83 w 316"/>
                  <a:gd name="T19" fmla="*/ 36 h 347"/>
                  <a:gd name="T20" fmla="*/ 158 w 316"/>
                  <a:gd name="T21" fmla="*/ 216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16" h="347">
                    <a:moveTo>
                      <a:pt x="158" y="216"/>
                    </a:moveTo>
                    <a:cubicBezTo>
                      <a:pt x="185" y="150"/>
                      <a:pt x="209" y="92"/>
                      <a:pt x="234" y="35"/>
                    </a:cubicBezTo>
                    <a:cubicBezTo>
                      <a:pt x="246" y="8"/>
                      <a:pt x="266" y="0"/>
                      <a:pt x="287" y="10"/>
                    </a:cubicBezTo>
                    <a:cubicBezTo>
                      <a:pt x="308" y="21"/>
                      <a:pt x="316" y="39"/>
                      <a:pt x="307" y="61"/>
                    </a:cubicBezTo>
                    <a:cubicBezTo>
                      <a:pt x="270" y="149"/>
                      <a:pt x="234" y="236"/>
                      <a:pt x="195" y="322"/>
                    </a:cubicBezTo>
                    <a:cubicBezTo>
                      <a:pt x="189" y="334"/>
                      <a:pt x="170" y="347"/>
                      <a:pt x="158" y="347"/>
                    </a:cubicBezTo>
                    <a:cubicBezTo>
                      <a:pt x="145" y="347"/>
                      <a:pt x="126" y="334"/>
                      <a:pt x="121" y="321"/>
                    </a:cubicBezTo>
                    <a:cubicBezTo>
                      <a:pt x="82" y="237"/>
                      <a:pt x="46" y="151"/>
                      <a:pt x="11" y="66"/>
                    </a:cubicBezTo>
                    <a:cubicBezTo>
                      <a:pt x="0" y="40"/>
                      <a:pt x="8" y="19"/>
                      <a:pt x="30" y="10"/>
                    </a:cubicBezTo>
                    <a:cubicBezTo>
                      <a:pt x="51" y="1"/>
                      <a:pt x="72" y="10"/>
                      <a:pt x="83" y="36"/>
                    </a:cubicBezTo>
                    <a:cubicBezTo>
                      <a:pt x="107" y="94"/>
                      <a:pt x="131" y="152"/>
                      <a:pt x="158" y="2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27292D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" name="Freeform 10">
                <a:extLst>
                  <a:ext uri="{FF2B5EF4-FFF2-40B4-BE49-F238E27FC236}">
                    <a16:creationId xmlns:a16="http://schemas.microsoft.com/office/drawing/2014/main" id="{963896D3-9EA9-4D43-8BF4-A3C6DE8A3B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07550" y="2468829"/>
                <a:ext cx="302868" cy="460360"/>
              </a:xfrm>
              <a:custGeom>
                <a:avLst/>
                <a:gdLst>
                  <a:gd name="T0" fmla="*/ 0 w 227"/>
                  <a:gd name="T1" fmla="*/ 241 h 345"/>
                  <a:gd name="T2" fmla="*/ 5 w 227"/>
                  <a:gd name="T3" fmla="*/ 160 h 345"/>
                  <a:gd name="T4" fmla="*/ 175 w 227"/>
                  <a:gd name="T5" fmla="*/ 2 h 345"/>
                  <a:gd name="T6" fmla="*/ 226 w 227"/>
                  <a:gd name="T7" fmla="*/ 38 h 345"/>
                  <a:gd name="T8" fmla="*/ 184 w 227"/>
                  <a:gd name="T9" fmla="*/ 81 h 345"/>
                  <a:gd name="T10" fmla="*/ 81 w 227"/>
                  <a:gd name="T11" fmla="*/ 203 h 345"/>
                  <a:gd name="T12" fmla="*/ 81 w 227"/>
                  <a:gd name="T13" fmla="*/ 302 h 345"/>
                  <a:gd name="T14" fmla="*/ 44 w 227"/>
                  <a:gd name="T15" fmla="*/ 345 h 345"/>
                  <a:gd name="T16" fmla="*/ 2 w 227"/>
                  <a:gd name="T17" fmla="*/ 302 h 345"/>
                  <a:gd name="T18" fmla="*/ 2 w 227"/>
                  <a:gd name="T19" fmla="*/ 241 h 345"/>
                  <a:gd name="T20" fmla="*/ 0 w 227"/>
                  <a:gd name="T21" fmla="*/ 241 h 3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27" h="345">
                    <a:moveTo>
                      <a:pt x="0" y="241"/>
                    </a:moveTo>
                    <a:cubicBezTo>
                      <a:pt x="2" y="214"/>
                      <a:pt x="2" y="187"/>
                      <a:pt x="5" y="160"/>
                    </a:cubicBezTo>
                    <a:cubicBezTo>
                      <a:pt x="15" y="74"/>
                      <a:pt x="89" y="5"/>
                      <a:pt x="175" y="2"/>
                    </a:cubicBezTo>
                    <a:cubicBezTo>
                      <a:pt x="204" y="0"/>
                      <a:pt x="224" y="15"/>
                      <a:pt x="226" y="38"/>
                    </a:cubicBezTo>
                    <a:cubicBezTo>
                      <a:pt x="227" y="60"/>
                      <a:pt x="212" y="76"/>
                      <a:pt x="184" y="81"/>
                    </a:cubicBezTo>
                    <a:cubicBezTo>
                      <a:pt x="110" y="94"/>
                      <a:pt x="81" y="128"/>
                      <a:pt x="81" y="203"/>
                    </a:cubicBezTo>
                    <a:cubicBezTo>
                      <a:pt x="81" y="236"/>
                      <a:pt x="81" y="269"/>
                      <a:pt x="81" y="302"/>
                    </a:cubicBezTo>
                    <a:cubicBezTo>
                      <a:pt x="80" y="327"/>
                      <a:pt x="65" y="345"/>
                      <a:pt x="44" y="345"/>
                    </a:cubicBezTo>
                    <a:cubicBezTo>
                      <a:pt x="20" y="345"/>
                      <a:pt x="3" y="329"/>
                      <a:pt x="2" y="302"/>
                    </a:cubicBezTo>
                    <a:cubicBezTo>
                      <a:pt x="1" y="282"/>
                      <a:pt x="2" y="262"/>
                      <a:pt x="2" y="241"/>
                    </a:cubicBezTo>
                    <a:cubicBezTo>
                      <a:pt x="1" y="241"/>
                      <a:pt x="1" y="241"/>
                      <a:pt x="0" y="2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27292D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" name="Freeform 11">
                <a:extLst>
                  <a:ext uri="{FF2B5EF4-FFF2-40B4-BE49-F238E27FC236}">
                    <a16:creationId xmlns:a16="http://schemas.microsoft.com/office/drawing/2014/main" id="{75257E7C-A05C-469A-898D-51CDA2D83F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15674" y="2470254"/>
                <a:ext cx="108320" cy="464636"/>
              </a:xfrm>
              <a:custGeom>
                <a:avLst/>
                <a:gdLst>
                  <a:gd name="T0" fmla="*/ 81 w 81"/>
                  <a:gd name="T1" fmla="*/ 176 h 348"/>
                  <a:gd name="T2" fmla="*/ 81 w 81"/>
                  <a:gd name="T3" fmla="*/ 301 h 348"/>
                  <a:gd name="T4" fmla="*/ 43 w 81"/>
                  <a:gd name="T5" fmla="*/ 347 h 348"/>
                  <a:gd name="T6" fmla="*/ 1 w 81"/>
                  <a:gd name="T7" fmla="*/ 302 h 348"/>
                  <a:gd name="T8" fmla="*/ 1 w 81"/>
                  <a:gd name="T9" fmla="*/ 46 h 348"/>
                  <a:gd name="T10" fmla="*/ 40 w 81"/>
                  <a:gd name="T11" fmla="*/ 1 h 348"/>
                  <a:gd name="T12" fmla="*/ 81 w 81"/>
                  <a:gd name="T13" fmla="*/ 48 h 348"/>
                  <a:gd name="T14" fmla="*/ 81 w 81"/>
                  <a:gd name="T15" fmla="*/ 176 h 3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1" h="348">
                    <a:moveTo>
                      <a:pt x="81" y="176"/>
                    </a:moveTo>
                    <a:cubicBezTo>
                      <a:pt x="81" y="217"/>
                      <a:pt x="81" y="259"/>
                      <a:pt x="81" y="301"/>
                    </a:cubicBezTo>
                    <a:cubicBezTo>
                      <a:pt x="81" y="329"/>
                      <a:pt x="66" y="346"/>
                      <a:pt x="43" y="347"/>
                    </a:cubicBezTo>
                    <a:cubicBezTo>
                      <a:pt x="18" y="348"/>
                      <a:pt x="1" y="331"/>
                      <a:pt x="1" y="302"/>
                    </a:cubicBezTo>
                    <a:cubicBezTo>
                      <a:pt x="0" y="217"/>
                      <a:pt x="0" y="131"/>
                      <a:pt x="1" y="46"/>
                    </a:cubicBezTo>
                    <a:cubicBezTo>
                      <a:pt x="1" y="20"/>
                      <a:pt x="18" y="2"/>
                      <a:pt x="40" y="1"/>
                    </a:cubicBezTo>
                    <a:cubicBezTo>
                      <a:pt x="63" y="0"/>
                      <a:pt x="80" y="19"/>
                      <a:pt x="81" y="48"/>
                    </a:cubicBezTo>
                    <a:cubicBezTo>
                      <a:pt x="81" y="90"/>
                      <a:pt x="81" y="133"/>
                      <a:pt x="81" y="17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27292D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7" name="Freeform 12">
              <a:extLst>
                <a:ext uri="{FF2B5EF4-FFF2-40B4-BE49-F238E27FC236}">
                  <a16:creationId xmlns:a16="http://schemas.microsoft.com/office/drawing/2014/main" id="{F34EE0CA-9316-4A6D-AE96-A66DBFEC890B}"/>
                </a:ext>
              </a:extLst>
            </p:cNvPr>
            <p:cNvSpPr>
              <a:spLocks/>
            </p:cNvSpPr>
            <p:nvPr/>
          </p:nvSpPr>
          <p:spPr bwMode="auto">
            <a:xfrm>
              <a:off x="9897186" y="3019995"/>
              <a:ext cx="114479" cy="115901"/>
            </a:xfrm>
            <a:custGeom>
              <a:avLst/>
              <a:gdLst>
                <a:gd name="T0" fmla="*/ 41 w 86"/>
                <a:gd name="T1" fmla="*/ 1 h 87"/>
                <a:gd name="T2" fmla="*/ 85 w 86"/>
                <a:gd name="T3" fmla="*/ 43 h 87"/>
                <a:gd name="T4" fmla="*/ 42 w 86"/>
                <a:gd name="T5" fmla="*/ 87 h 87"/>
                <a:gd name="T6" fmla="*/ 0 w 86"/>
                <a:gd name="T7" fmla="*/ 44 h 87"/>
                <a:gd name="T8" fmla="*/ 41 w 86"/>
                <a:gd name="T9" fmla="*/ 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87">
                  <a:moveTo>
                    <a:pt x="41" y="1"/>
                  </a:moveTo>
                  <a:cubicBezTo>
                    <a:pt x="63" y="0"/>
                    <a:pt x="85" y="21"/>
                    <a:pt x="85" y="43"/>
                  </a:cubicBezTo>
                  <a:cubicBezTo>
                    <a:pt x="86" y="68"/>
                    <a:pt x="67" y="87"/>
                    <a:pt x="42" y="87"/>
                  </a:cubicBezTo>
                  <a:cubicBezTo>
                    <a:pt x="18" y="87"/>
                    <a:pt x="0" y="68"/>
                    <a:pt x="0" y="44"/>
                  </a:cubicBezTo>
                  <a:cubicBezTo>
                    <a:pt x="0" y="22"/>
                    <a:pt x="19" y="1"/>
                    <a:pt x="41" y="1"/>
                  </a:cubicBezTo>
                  <a:close/>
                </a:path>
              </a:pathLst>
            </a:custGeom>
            <a:gradFill>
              <a:gsLst>
                <a:gs pos="100000">
                  <a:srgbClr val="27292D"/>
                </a:gs>
                <a:gs pos="0">
                  <a:srgbClr val="ED1C29"/>
                </a:gs>
                <a:gs pos="53000">
                  <a:srgbClr val="EE2551"/>
                </a:gs>
              </a:gsLst>
              <a:lin ang="81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27292D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8" name="Группа 7">
              <a:extLst>
                <a:ext uri="{FF2B5EF4-FFF2-40B4-BE49-F238E27FC236}">
                  <a16:creationId xmlns:a16="http://schemas.microsoft.com/office/drawing/2014/main" id="{16B272D4-B2DA-4E81-8250-801DEFBE2814}"/>
                </a:ext>
              </a:extLst>
            </p:cNvPr>
            <p:cNvGrpSpPr/>
            <p:nvPr/>
          </p:nvGrpSpPr>
          <p:grpSpPr>
            <a:xfrm>
              <a:off x="6538913" y="2454002"/>
              <a:ext cx="1417116" cy="1578522"/>
              <a:chOff x="-468312" y="-4139958"/>
              <a:chExt cx="3163888" cy="3524250"/>
            </a:xfrm>
            <a:gradFill flip="none" rotWithShape="1">
              <a:gsLst>
                <a:gs pos="100000">
                  <a:srgbClr val="27292D"/>
                </a:gs>
                <a:gs pos="0">
                  <a:srgbClr val="ED1C29"/>
                </a:gs>
                <a:gs pos="53000">
                  <a:srgbClr val="EE2551"/>
                </a:gs>
              </a:gsLst>
              <a:lin ang="8100000" scaled="1"/>
              <a:tileRect/>
            </a:gradFill>
          </p:grpSpPr>
          <p:sp>
            <p:nvSpPr>
              <p:cNvPr id="9" name="Freeform 13">
                <a:extLst>
                  <a:ext uri="{FF2B5EF4-FFF2-40B4-BE49-F238E27FC236}">
                    <a16:creationId xmlns:a16="http://schemas.microsoft.com/office/drawing/2014/main" id="{6685E97A-0636-4588-A8EA-5230E15BE9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0363" y="-3387483"/>
                <a:ext cx="684213" cy="1941513"/>
              </a:xfrm>
              <a:custGeom>
                <a:avLst/>
                <a:gdLst>
                  <a:gd name="T0" fmla="*/ 185 w 230"/>
                  <a:gd name="T1" fmla="*/ 653 h 653"/>
                  <a:gd name="T2" fmla="*/ 44 w 230"/>
                  <a:gd name="T3" fmla="*/ 653 h 653"/>
                  <a:gd name="T4" fmla="*/ 0 w 230"/>
                  <a:gd name="T5" fmla="*/ 608 h 653"/>
                  <a:gd name="T6" fmla="*/ 0 w 230"/>
                  <a:gd name="T7" fmla="*/ 45 h 653"/>
                  <a:gd name="T8" fmla="*/ 44 w 230"/>
                  <a:gd name="T9" fmla="*/ 0 h 653"/>
                  <a:gd name="T10" fmla="*/ 185 w 230"/>
                  <a:gd name="T11" fmla="*/ 0 h 653"/>
                  <a:gd name="T12" fmla="*/ 230 w 230"/>
                  <a:gd name="T13" fmla="*/ 45 h 653"/>
                  <a:gd name="T14" fmla="*/ 230 w 230"/>
                  <a:gd name="T15" fmla="*/ 608 h 653"/>
                  <a:gd name="T16" fmla="*/ 185 w 230"/>
                  <a:gd name="T17" fmla="*/ 653 h 6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0" h="653">
                    <a:moveTo>
                      <a:pt x="185" y="653"/>
                    </a:moveTo>
                    <a:cubicBezTo>
                      <a:pt x="44" y="653"/>
                      <a:pt x="44" y="653"/>
                      <a:pt x="44" y="653"/>
                    </a:cubicBezTo>
                    <a:cubicBezTo>
                      <a:pt x="19" y="653"/>
                      <a:pt x="0" y="633"/>
                      <a:pt x="0" y="608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20"/>
                      <a:pt x="19" y="0"/>
                      <a:pt x="44" y="0"/>
                    </a:cubicBezTo>
                    <a:cubicBezTo>
                      <a:pt x="185" y="0"/>
                      <a:pt x="185" y="0"/>
                      <a:pt x="185" y="0"/>
                    </a:cubicBezTo>
                    <a:cubicBezTo>
                      <a:pt x="210" y="0"/>
                      <a:pt x="230" y="20"/>
                      <a:pt x="230" y="45"/>
                    </a:cubicBezTo>
                    <a:cubicBezTo>
                      <a:pt x="230" y="608"/>
                      <a:pt x="230" y="608"/>
                      <a:pt x="230" y="608"/>
                    </a:cubicBezTo>
                    <a:cubicBezTo>
                      <a:pt x="230" y="633"/>
                      <a:pt x="210" y="653"/>
                      <a:pt x="185" y="6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27292D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Freeform 14">
                <a:extLst>
                  <a:ext uri="{FF2B5EF4-FFF2-40B4-BE49-F238E27FC236}">
                    <a16:creationId xmlns:a16="http://schemas.microsoft.com/office/drawing/2014/main" id="{E3B4BBD4-6E71-4BD1-8EC2-094217169B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468312" y="-2528646"/>
                <a:ext cx="685800" cy="1082675"/>
              </a:xfrm>
              <a:custGeom>
                <a:avLst/>
                <a:gdLst>
                  <a:gd name="T0" fmla="*/ 186 w 231"/>
                  <a:gd name="T1" fmla="*/ 364 h 364"/>
                  <a:gd name="T2" fmla="*/ 45 w 231"/>
                  <a:gd name="T3" fmla="*/ 364 h 364"/>
                  <a:gd name="T4" fmla="*/ 0 w 231"/>
                  <a:gd name="T5" fmla="*/ 319 h 364"/>
                  <a:gd name="T6" fmla="*/ 0 w 231"/>
                  <a:gd name="T7" fmla="*/ 44 h 364"/>
                  <a:gd name="T8" fmla="*/ 45 w 231"/>
                  <a:gd name="T9" fmla="*/ 0 h 364"/>
                  <a:gd name="T10" fmla="*/ 186 w 231"/>
                  <a:gd name="T11" fmla="*/ 0 h 364"/>
                  <a:gd name="T12" fmla="*/ 231 w 231"/>
                  <a:gd name="T13" fmla="*/ 44 h 364"/>
                  <a:gd name="T14" fmla="*/ 231 w 231"/>
                  <a:gd name="T15" fmla="*/ 319 h 364"/>
                  <a:gd name="T16" fmla="*/ 186 w 231"/>
                  <a:gd name="T17" fmla="*/ 364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1" h="364">
                    <a:moveTo>
                      <a:pt x="186" y="364"/>
                    </a:moveTo>
                    <a:cubicBezTo>
                      <a:pt x="45" y="364"/>
                      <a:pt x="45" y="364"/>
                      <a:pt x="45" y="364"/>
                    </a:cubicBezTo>
                    <a:cubicBezTo>
                      <a:pt x="20" y="364"/>
                      <a:pt x="0" y="344"/>
                      <a:pt x="0" y="319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19"/>
                      <a:pt x="20" y="0"/>
                      <a:pt x="45" y="0"/>
                    </a:cubicBezTo>
                    <a:cubicBezTo>
                      <a:pt x="186" y="0"/>
                      <a:pt x="186" y="0"/>
                      <a:pt x="186" y="0"/>
                    </a:cubicBezTo>
                    <a:cubicBezTo>
                      <a:pt x="211" y="0"/>
                      <a:pt x="231" y="19"/>
                      <a:pt x="231" y="44"/>
                    </a:cubicBezTo>
                    <a:cubicBezTo>
                      <a:pt x="231" y="319"/>
                      <a:pt x="231" y="319"/>
                      <a:pt x="231" y="319"/>
                    </a:cubicBezTo>
                    <a:cubicBezTo>
                      <a:pt x="231" y="344"/>
                      <a:pt x="211" y="364"/>
                      <a:pt x="186" y="3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27292D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" name="Freeform 15">
                <a:extLst>
                  <a:ext uri="{FF2B5EF4-FFF2-40B4-BE49-F238E27FC236}">
                    <a16:creationId xmlns:a16="http://schemas.microsoft.com/office/drawing/2014/main" id="{DBC6B85E-1CD9-4E66-B96C-26E98BA2E4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7451" y="-4139958"/>
                <a:ext cx="682625" cy="3524250"/>
              </a:xfrm>
              <a:custGeom>
                <a:avLst/>
                <a:gdLst>
                  <a:gd name="T0" fmla="*/ 186 w 230"/>
                  <a:gd name="T1" fmla="*/ 1185 h 1185"/>
                  <a:gd name="T2" fmla="*/ 44 w 230"/>
                  <a:gd name="T3" fmla="*/ 1185 h 1185"/>
                  <a:gd name="T4" fmla="*/ 0 w 230"/>
                  <a:gd name="T5" fmla="*/ 1141 h 1185"/>
                  <a:gd name="T6" fmla="*/ 0 w 230"/>
                  <a:gd name="T7" fmla="*/ 47 h 1185"/>
                  <a:gd name="T8" fmla="*/ 47 w 230"/>
                  <a:gd name="T9" fmla="*/ 0 h 1185"/>
                  <a:gd name="T10" fmla="*/ 183 w 230"/>
                  <a:gd name="T11" fmla="*/ 0 h 1185"/>
                  <a:gd name="T12" fmla="*/ 230 w 230"/>
                  <a:gd name="T13" fmla="*/ 47 h 1185"/>
                  <a:gd name="T14" fmla="*/ 230 w 230"/>
                  <a:gd name="T15" fmla="*/ 1141 h 1185"/>
                  <a:gd name="T16" fmla="*/ 186 w 230"/>
                  <a:gd name="T17" fmla="*/ 1185 h 1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0" h="1185">
                    <a:moveTo>
                      <a:pt x="186" y="1185"/>
                    </a:moveTo>
                    <a:cubicBezTo>
                      <a:pt x="44" y="1185"/>
                      <a:pt x="44" y="1185"/>
                      <a:pt x="44" y="1185"/>
                    </a:cubicBezTo>
                    <a:cubicBezTo>
                      <a:pt x="20" y="1185"/>
                      <a:pt x="0" y="1166"/>
                      <a:pt x="0" y="1141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0" y="21"/>
                      <a:pt x="21" y="0"/>
                      <a:pt x="47" y="0"/>
                    </a:cubicBezTo>
                    <a:cubicBezTo>
                      <a:pt x="183" y="0"/>
                      <a:pt x="183" y="0"/>
                      <a:pt x="183" y="0"/>
                    </a:cubicBezTo>
                    <a:cubicBezTo>
                      <a:pt x="209" y="0"/>
                      <a:pt x="230" y="21"/>
                      <a:pt x="230" y="47"/>
                    </a:cubicBezTo>
                    <a:cubicBezTo>
                      <a:pt x="230" y="1141"/>
                      <a:pt x="230" y="1141"/>
                      <a:pt x="230" y="1141"/>
                    </a:cubicBezTo>
                    <a:cubicBezTo>
                      <a:pt x="230" y="1166"/>
                      <a:pt x="210" y="1185"/>
                      <a:pt x="186" y="118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27292D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" name="Freeform 16">
                <a:extLst>
                  <a:ext uri="{FF2B5EF4-FFF2-40B4-BE49-F238E27FC236}">
                    <a16:creationId xmlns:a16="http://schemas.microsoft.com/office/drawing/2014/main" id="{24AB23E0-2E94-4387-AEC4-03BBBF0A8D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2951" y="-2133358"/>
                <a:ext cx="682625" cy="687388"/>
              </a:xfrm>
              <a:custGeom>
                <a:avLst/>
                <a:gdLst>
                  <a:gd name="T0" fmla="*/ 186 w 230"/>
                  <a:gd name="T1" fmla="*/ 231 h 231"/>
                  <a:gd name="T2" fmla="*/ 45 w 230"/>
                  <a:gd name="T3" fmla="*/ 231 h 231"/>
                  <a:gd name="T4" fmla="*/ 0 w 230"/>
                  <a:gd name="T5" fmla="*/ 186 h 231"/>
                  <a:gd name="T6" fmla="*/ 0 w 230"/>
                  <a:gd name="T7" fmla="*/ 45 h 231"/>
                  <a:gd name="T8" fmla="*/ 45 w 230"/>
                  <a:gd name="T9" fmla="*/ 0 h 231"/>
                  <a:gd name="T10" fmla="*/ 186 w 230"/>
                  <a:gd name="T11" fmla="*/ 0 h 231"/>
                  <a:gd name="T12" fmla="*/ 230 w 230"/>
                  <a:gd name="T13" fmla="*/ 45 h 231"/>
                  <a:gd name="T14" fmla="*/ 230 w 230"/>
                  <a:gd name="T15" fmla="*/ 186 h 231"/>
                  <a:gd name="T16" fmla="*/ 186 w 230"/>
                  <a:gd name="T17" fmla="*/ 231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0" h="231">
                    <a:moveTo>
                      <a:pt x="186" y="231"/>
                    </a:moveTo>
                    <a:cubicBezTo>
                      <a:pt x="45" y="231"/>
                      <a:pt x="45" y="231"/>
                      <a:pt x="45" y="231"/>
                    </a:cubicBezTo>
                    <a:cubicBezTo>
                      <a:pt x="20" y="231"/>
                      <a:pt x="0" y="211"/>
                      <a:pt x="0" y="186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20"/>
                      <a:pt x="20" y="0"/>
                      <a:pt x="45" y="0"/>
                    </a:cubicBezTo>
                    <a:cubicBezTo>
                      <a:pt x="186" y="0"/>
                      <a:pt x="186" y="0"/>
                      <a:pt x="186" y="0"/>
                    </a:cubicBezTo>
                    <a:cubicBezTo>
                      <a:pt x="211" y="0"/>
                      <a:pt x="230" y="20"/>
                      <a:pt x="230" y="45"/>
                    </a:cubicBezTo>
                    <a:cubicBezTo>
                      <a:pt x="230" y="186"/>
                      <a:pt x="230" y="186"/>
                      <a:pt x="230" y="186"/>
                    </a:cubicBezTo>
                    <a:cubicBezTo>
                      <a:pt x="230" y="211"/>
                      <a:pt x="211" y="231"/>
                      <a:pt x="186" y="23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27292D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611900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TextBox 139">
            <a:extLst>
              <a:ext uri="{FF2B5EF4-FFF2-40B4-BE49-F238E27FC236}">
                <a16:creationId xmlns:a16="http://schemas.microsoft.com/office/drawing/2014/main" id="{181E6F64-C0EC-4FE9-8AE4-7769DDC480D4}"/>
              </a:ext>
            </a:extLst>
          </p:cNvPr>
          <p:cNvSpPr txBox="1"/>
          <p:nvPr/>
        </p:nvSpPr>
        <p:spPr>
          <a:xfrm>
            <a:off x="230817" y="6189219"/>
            <a:ext cx="113517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База: </a:t>
            </a:r>
            <a:r>
              <a:rPr kumimoji="0" lang="uk-UA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Все респондент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ы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=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81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</a:t>
            </a:r>
            <a:endParaRPr kumimoji="0" lang="ru-RU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EAAA8F6-D81B-4318-9555-3AECDADFF74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275"/>
          <a:stretch/>
        </p:blipFill>
        <p:spPr>
          <a:xfrm>
            <a:off x="10423384" y="179555"/>
            <a:ext cx="1716362" cy="317990"/>
          </a:xfrm>
          <a:prstGeom prst="rect">
            <a:avLst/>
          </a:prstGeom>
        </p:spPr>
      </p:pic>
      <p:graphicFrame>
        <p:nvGraphicFramePr>
          <p:cNvPr id="12" name="Таблица 11">
            <a:extLst>
              <a:ext uri="{FF2B5EF4-FFF2-40B4-BE49-F238E27FC236}">
                <a16:creationId xmlns:a16="http://schemas.microsoft.com/office/drawing/2014/main" id="{78C819F3-6702-4FBC-9CC0-AAE326F669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8952826"/>
              </p:ext>
            </p:extLst>
          </p:nvPr>
        </p:nvGraphicFramePr>
        <p:xfrm>
          <a:off x="275196" y="1803000"/>
          <a:ext cx="3390813" cy="20720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6520">
                  <a:extLst>
                    <a:ext uri="{9D8B030D-6E8A-4147-A177-3AD203B41FA5}">
                      <a16:colId xmlns:a16="http://schemas.microsoft.com/office/drawing/2014/main" val="3276148605"/>
                    </a:ext>
                  </a:extLst>
                </a:gridCol>
                <a:gridCol w="2904293">
                  <a:extLst>
                    <a:ext uri="{9D8B030D-6E8A-4147-A177-3AD203B41FA5}">
                      <a16:colId xmlns:a16="http://schemas.microsoft.com/office/drawing/2014/main" val="3247880900"/>
                    </a:ext>
                  </a:extLst>
                </a:gridCol>
              </a:tblGrid>
              <a:tr h="3632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14C95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34%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rtl="0" fontAlgn="b">
                        <a:lnSpc>
                          <a:spcPct val="80000"/>
                        </a:lnSpc>
                      </a:pPr>
                      <a:r>
                        <a:rPr lang="ru-RU" sz="1100" b="0" dirty="0">
                          <a:effectLst/>
                          <a:latin typeface="Calibri" panose="020F0502020204030204" pitchFamily="34" charset="0"/>
                        </a:rPr>
                        <a:t>Работаю по найму – специалист, менеджер среднего звена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3755484"/>
                  </a:ext>
                </a:extLst>
              </a:tr>
              <a:tr h="35487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14C95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6%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rtl="0" fontAlgn="b">
                        <a:lnSpc>
                          <a:spcPct val="80000"/>
                        </a:lnSpc>
                      </a:pPr>
                      <a:r>
                        <a:rPr lang="ru-RU" sz="1100" b="0" dirty="0">
                          <a:effectLst/>
                          <a:latin typeface="Calibri" panose="020F0502020204030204" pitchFamily="34" charset="0"/>
                        </a:rPr>
                        <a:t>Работаю по найму – руководитель, директор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6886613"/>
                  </a:ext>
                </a:extLst>
              </a:tr>
              <a:tr h="3632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14C95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11%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rtl="0" fontAlgn="b">
                        <a:lnSpc>
                          <a:spcPct val="80000"/>
                        </a:lnSpc>
                      </a:pPr>
                      <a:r>
                        <a:rPr lang="ru-RU" sz="1100" b="0" dirty="0">
                          <a:effectLst/>
                          <a:latin typeface="Calibri" panose="020F0502020204030204" pitchFamily="34" charset="0"/>
                        </a:rPr>
                        <a:t>Простой рабочий (продавец, кассир и т.д.)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1558382"/>
                  </a:ext>
                </a:extLst>
              </a:tr>
              <a:tr h="3632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14C95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10%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rtl="0" fontAlgn="b">
                        <a:lnSpc>
                          <a:spcPct val="80000"/>
                        </a:lnSpc>
                      </a:pPr>
                      <a:r>
                        <a:rPr lang="ru-RU" sz="1100" b="0" dirty="0">
                          <a:effectLst/>
                          <a:latin typeface="Calibri" panose="020F0502020204030204" pitchFamily="34" charset="0"/>
                        </a:rPr>
                        <a:t>Самозанятая (работаю на себя, предпринимательница)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7903648"/>
                  </a:ext>
                </a:extLst>
              </a:tr>
              <a:tr h="3632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14C95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28%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rtl="0" fontAlgn="b">
                        <a:lnSpc>
                          <a:spcPct val="80000"/>
                        </a:lnSpc>
                      </a:pPr>
                      <a:r>
                        <a:rPr lang="ru-RU" sz="1100" b="0" dirty="0">
                          <a:effectLst/>
                          <a:latin typeface="Calibri" panose="020F0502020204030204" pitchFamily="34" charset="0"/>
                        </a:rPr>
                        <a:t>Временно неработающая (безработная, декретный отпуск)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4024014"/>
                  </a:ext>
                </a:extLst>
              </a:tr>
              <a:tr h="2642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14C95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4%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rtl="0" fontAlgn="b">
                        <a:lnSpc>
                          <a:spcPct val="80000"/>
                        </a:lnSpc>
                      </a:pPr>
                      <a:r>
                        <a:rPr lang="ru-RU" sz="1100" b="0" dirty="0">
                          <a:effectLst/>
                          <a:latin typeface="Calibri" panose="020F0502020204030204" pitchFamily="34" charset="0"/>
                        </a:rPr>
                        <a:t>Студентка/учащаяся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3291066"/>
                  </a:ext>
                </a:extLst>
              </a:tr>
            </a:tbl>
          </a:graphicData>
        </a:graphic>
      </p:graphicFrame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0B02B41-5261-4512-83F7-9B6E7B48D25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  <a14:imgEffect>
                      <a14:saturation sat="241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466" y="1310878"/>
            <a:ext cx="2016878" cy="196172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E166D6B-848E-45FD-898E-AF8EB90D5E99}"/>
              </a:ext>
            </a:extLst>
          </p:cNvPr>
          <p:cNvSpPr txBox="1"/>
          <p:nvPr/>
        </p:nvSpPr>
        <p:spPr>
          <a:xfrm>
            <a:off x="8383155" y="915158"/>
            <a:ext cx="18701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27292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Город проживания</a:t>
            </a:r>
          </a:p>
        </p:txBody>
      </p:sp>
      <p:sp>
        <p:nvSpPr>
          <p:cNvPr id="18" name="Arc 36">
            <a:extLst>
              <a:ext uri="{FF2B5EF4-FFF2-40B4-BE49-F238E27FC236}">
                <a16:creationId xmlns:a16="http://schemas.microsoft.com/office/drawing/2014/main" id="{86DDA4E0-2B5F-4CD7-AEAF-2F1AA6E28966}"/>
              </a:ext>
            </a:extLst>
          </p:cNvPr>
          <p:cNvSpPr/>
          <p:nvPr/>
        </p:nvSpPr>
        <p:spPr>
          <a:xfrm rot="6879573" flipV="1">
            <a:off x="5593465" y="2209044"/>
            <a:ext cx="1188000" cy="512635"/>
          </a:xfrm>
          <a:prstGeom prst="arc">
            <a:avLst>
              <a:gd name="adj1" fmla="val 17256284"/>
              <a:gd name="adj2" fmla="val 19792518"/>
            </a:avLst>
          </a:prstGeom>
          <a:noFill/>
          <a:ln w="38100">
            <a:solidFill>
              <a:srgbClr val="05CFC6"/>
            </a:solidFill>
            <a:round/>
            <a:headEnd type="none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22222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Arc 36">
            <a:extLst>
              <a:ext uri="{FF2B5EF4-FFF2-40B4-BE49-F238E27FC236}">
                <a16:creationId xmlns:a16="http://schemas.microsoft.com/office/drawing/2014/main" id="{1742EC37-A1BF-4456-ABD2-5EFA28C9921E}"/>
              </a:ext>
            </a:extLst>
          </p:cNvPr>
          <p:cNvSpPr/>
          <p:nvPr/>
        </p:nvSpPr>
        <p:spPr>
          <a:xfrm rot="9122295" flipV="1">
            <a:off x="6203924" y="2357958"/>
            <a:ext cx="2821438" cy="531843"/>
          </a:xfrm>
          <a:prstGeom prst="arc">
            <a:avLst>
              <a:gd name="adj1" fmla="val 12085168"/>
              <a:gd name="adj2" fmla="val 21111508"/>
            </a:avLst>
          </a:prstGeom>
          <a:noFill/>
          <a:ln w="38100">
            <a:solidFill>
              <a:srgbClr val="05CFC6"/>
            </a:solidFill>
            <a:round/>
            <a:headEnd type="none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22222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ctangle 73">
            <a:extLst>
              <a:ext uri="{FF2B5EF4-FFF2-40B4-BE49-F238E27FC236}">
                <a16:creationId xmlns:a16="http://schemas.microsoft.com/office/drawing/2014/main" id="{8EAD2628-CB8B-45C0-AAC7-B0838705EC59}"/>
              </a:ext>
            </a:extLst>
          </p:cNvPr>
          <p:cNvSpPr/>
          <p:nvPr/>
        </p:nvSpPr>
        <p:spPr>
          <a:xfrm rot="636640">
            <a:off x="3328692" y="2583603"/>
            <a:ext cx="1510889" cy="487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t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РАБОТАЮТ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645E578-D27F-43FF-8DEB-FF7C880E4545}"/>
              </a:ext>
            </a:extLst>
          </p:cNvPr>
          <p:cNvSpPr txBox="1"/>
          <p:nvPr/>
        </p:nvSpPr>
        <p:spPr>
          <a:xfrm rot="886750">
            <a:off x="4397965" y="2894078"/>
            <a:ext cx="13012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0" u="none" strike="noStrike" kern="1200" cap="none" spc="0" normalizeH="0" baseline="0" noProof="0" dirty="0">
                <a:ln>
                  <a:noFill/>
                </a:ln>
                <a:solidFill>
                  <a:srgbClr val="014C9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62%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014C9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Freeform 16">
            <a:extLst>
              <a:ext uri="{FF2B5EF4-FFF2-40B4-BE49-F238E27FC236}">
                <a16:creationId xmlns:a16="http://schemas.microsoft.com/office/drawing/2014/main" id="{BDC66E1F-980B-4212-870C-3AF025518F50}"/>
              </a:ext>
            </a:extLst>
          </p:cNvPr>
          <p:cNvSpPr>
            <a:spLocks noChangeAspect="1" noEditPoints="1"/>
          </p:cNvSpPr>
          <p:nvPr/>
        </p:nvSpPr>
        <p:spPr bwMode="auto">
          <a:xfrm rot="20697511">
            <a:off x="1348457" y="4112294"/>
            <a:ext cx="557781" cy="379228"/>
          </a:xfrm>
          <a:custGeom>
            <a:avLst/>
            <a:gdLst/>
            <a:ahLst/>
            <a:cxnLst>
              <a:cxn ang="0">
                <a:pos x="134" y="0"/>
              </a:cxn>
              <a:cxn ang="0">
                <a:pos x="265" y="40"/>
              </a:cxn>
              <a:cxn ang="0">
                <a:pos x="267" y="42"/>
              </a:cxn>
              <a:cxn ang="0">
                <a:pos x="265" y="45"/>
              </a:cxn>
              <a:cxn ang="0">
                <a:pos x="213" y="68"/>
              </a:cxn>
              <a:cxn ang="0">
                <a:pos x="227" y="79"/>
              </a:cxn>
              <a:cxn ang="0">
                <a:pos x="236" y="118"/>
              </a:cxn>
              <a:cxn ang="0">
                <a:pos x="243" y="127"/>
              </a:cxn>
              <a:cxn ang="0">
                <a:pos x="242" y="131"/>
              </a:cxn>
              <a:cxn ang="0">
                <a:pos x="260" y="176"/>
              </a:cxn>
              <a:cxn ang="0">
                <a:pos x="236" y="181"/>
              </a:cxn>
              <a:cxn ang="0">
                <a:pos x="232" y="135"/>
              </a:cxn>
              <a:cxn ang="0">
                <a:pos x="226" y="126"/>
              </a:cxn>
              <a:cxn ang="0">
                <a:pos x="229" y="120"/>
              </a:cxn>
              <a:cxn ang="0">
                <a:pos x="220" y="82"/>
              </a:cxn>
              <a:cxn ang="0">
                <a:pos x="202" y="71"/>
              </a:cxn>
              <a:cxn ang="0">
                <a:pos x="131" y="45"/>
              </a:cxn>
              <a:cxn ang="0">
                <a:pos x="130" y="44"/>
              </a:cxn>
              <a:cxn ang="0">
                <a:pos x="132" y="49"/>
              </a:cxn>
              <a:cxn ang="0">
                <a:pos x="195" y="76"/>
              </a:cxn>
              <a:cxn ang="0">
                <a:pos x="135" y="103"/>
              </a:cxn>
              <a:cxn ang="0">
                <a:pos x="132" y="103"/>
              </a:cxn>
              <a:cxn ang="0">
                <a:pos x="2" y="45"/>
              </a:cxn>
              <a:cxn ang="0">
                <a:pos x="0" y="42"/>
              </a:cxn>
              <a:cxn ang="0">
                <a:pos x="2" y="40"/>
              </a:cxn>
              <a:cxn ang="0">
                <a:pos x="133" y="0"/>
              </a:cxn>
              <a:cxn ang="0">
                <a:pos x="134" y="0"/>
              </a:cxn>
              <a:cxn ang="0">
                <a:pos x="57" y="79"/>
              </a:cxn>
              <a:cxn ang="0">
                <a:pos x="54" y="136"/>
              </a:cxn>
              <a:cxn ang="0">
                <a:pos x="54" y="137"/>
              </a:cxn>
              <a:cxn ang="0">
                <a:pos x="56" y="137"/>
              </a:cxn>
              <a:cxn ang="0">
                <a:pos x="132" y="173"/>
              </a:cxn>
              <a:cxn ang="0">
                <a:pos x="134" y="173"/>
              </a:cxn>
              <a:cxn ang="0">
                <a:pos x="211" y="137"/>
              </a:cxn>
              <a:cxn ang="0">
                <a:pos x="213" y="137"/>
              </a:cxn>
              <a:cxn ang="0">
                <a:pos x="213" y="136"/>
              </a:cxn>
              <a:cxn ang="0">
                <a:pos x="209" y="80"/>
              </a:cxn>
              <a:cxn ang="0">
                <a:pos x="139" y="111"/>
              </a:cxn>
              <a:cxn ang="0">
                <a:pos x="128" y="111"/>
              </a:cxn>
              <a:cxn ang="0">
                <a:pos x="57" y="79"/>
              </a:cxn>
            </a:cxnLst>
            <a:rect l="0" t="0" r="r" b="b"/>
            <a:pathLst>
              <a:path w="267" h="181">
                <a:moveTo>
                  <a:pt x="134" y="0"/>
                </a:moveTo>
                <a:cubicBezTo>
                  <a:pt x="265" y="40"/>
                  <a:pt x="265" y="40"/>
                  <a:pt x="265" y="40"/>
                </a:cubicBezTo>
                <a:cubicBezTo>
                  <a:pt x="266" y="40"/>
                  <a:pt x="267" y="41"/>
                  <a:pt x="267" y="42"/>
                </a:cubicBezTo>
                <a:cubicBezTo>
                  <a:pt x="267" y="44"/>
                  <a:pt x="267" y="45"/>
                  <a:pt x="265" y="45"/>
                </a:cubicBezTo>
                <a:cubicBezTo>
                  <a:pt x="213" y="68"/>
                  <a:pt x="213" y="68"/>
                  <a:pt x="213" y="68"/>
                </a:cubicBezTo>
                <a:cubicBezTo>
                  <a:pt x="220" y="72"/>
                  <a:pt x="223" y="71"/>
                  <a:pt x="227" y="79"/>
                </a:cubicBezTo>
                <a:cubicBezTo>
                  <a:pt x="230" y="86"/>
                  <a:pt x="233" y="101"/>
                  <a:pt x="236" y="118"/>
                </a:cubicBezTo>
                <a:cubicBezTo>
                  <a:pt x="241" y="119"/>
                  <a:pt x="243" y="125"/>
                  <a:pt x="243" y="127"/>
                </a:cubicBezTo>
                <a:cubicBezTo>
                  <a:pt x="243" y="130"/>
                  <a:pt x="243" y="130"/>
                  <a:pt x="242" y="131"/>
                </a:cubicBezTo>
                <a:cubicBezTo>
                  <a:pt x="260" y="176"/>
                  <a:pt x="260" y="176"/>
                  <a:pt x="260" y="176"/>
                </a:cubicBezTo>
                <a:cubicBezTo>
                  <a:pt x="236" y="181"/>
                  <a:pt x="236" y="181"/>
                  <a:pt x="236" y="181"/>
                </a:cubicBezTo>
                <a:cubicBezTo>
                  <a:pt x="232" y="135"/>
                  <a:pt x="232" y="135"/>
                  <a:pt x="232" y="135"/>
                </a:cubicBezTo>
                <a:cubicBezTo>
                  <a:pt x="228" y="134"/>
                  <a:pt x="225" y="129"/>
                  <a:pt x="226" y="126"/>
                </a:cubicBezTo>
                <a:cubicBezTo>
                  <a:pt x="226" y="123"/>
                  <a:pt x="227" y="121"/>
                  <a:pt x="229" y="120"/>
                </a:cubicBezTo>
                <a:cubicBezTo>
                  <a:pt x="226" y="103"/>
                  <a:pt x="223" y="88"/>
                  <a:pt x="220" y="82"/>
                </a:cubicBezTo>
                <a:cubicBezTo>
                  <a:pt x="218" y="76"/>
                  <a:pt x="209" y="73"/>
                  <a:pt x="202" y="71"/>
                </a:cubicBezTo>
                <a:cubicBezTo>
                  <a:pt x="178" y="61"/>
                  <a:pt x="155" y="53"/>
                  <a:pt x="131" y="45"/>
                </a:cubicBezTo>
                <a:cubicBezTo>
                  <a:pt x="130" y="45"/>
                  <a:pt x="130" y="45"/>
                  <a:pt x="130" y="44"/>
                </a:cubicBezTo>
                <a:cubicBezTo>
                  <a:pt x="129" y="46"/>
                  <a:pt x="130" y="48"/>
                  <a:pt x="132" y="49"/>
                </a:cubicBezTo>
                <a:cubicBezTo>
                  <a:pt x="150" y="56"/>
                  <a:pt x="170" y="64"/>
                  <a:pt x="195" y="76"/>
                </a:cubicBezTo>
                <a:cubicBezTo>
                  <a:pt x="135" y="103"/>
                  <a:pt x="135" y="103"/>
                  <a:pt x="135" y="103"/>
                </a:cubicBezTo>
                <a:cubicBezTo>
                  <a:pt x="134" y="103"/>
                  <a:pt x="133" y="103"/>
                  <a:pt x="132" y="103"/>
                </a:cubicBezTo>
                <a:cubicBezTo>
                  <a:pt x="2" y="45"/>
                  <a:pt x="2" y="45"/>
                  <a:pt x="2" y="45"/>
                </a:cubicBezTo>
                <a:cubicBezTo>
                  <a:pt x="1" y="45"/>
                  <a:pt x="0" y="44"/>
                  <a:pt x="0" y="42"/>
                </a:cubicBezTo>
                <a:cubicBezTo>
                  <a:pt x="0" y="41"/>
                  <a:pt x="1" y="40"/>
                  <a:pt x="2" y="40"/>
                </a:cubicBezTo>
                <a:cubicBezTo>
                  <a:pt x="133" y="0"/>
                  <a:pt x="133" y="0"/>
                  <a:pt x="133" y="0"/>
                </a:cubicBezTo>
                <a:cubicBezTo>
                  <a:pt x="133" y="0"/>
                  <a:pt x="134" y="0"/>
                  <a:pt x="134" y="0"/>
                </a:cubicBezTo>
                <a:close/>
                <a:moveTo>
                  <a:pt x="57" y="79"/>
                </a:moveTo>
                <a:cubicBezTo>
                  <a:pt x="54" y="136"/>
                  <a:pt x="54" y="136"/>
                  <a:pt x="54" y="136"/>
                </a:cubicBezTo>
                <a:cubicBezTo>
                  <a:pt x="54" y="136"/>
                  <a:pt x="54" y="137"/>
                  <a:pt x="54" y="137"/>
                </a:cubicBezTo>
                <a:cubicBezTo>
                  <a:pt x="55" y="137"/>
                  <a:pt x="55" y="137"/>
                  <a:pt x="56" y="137"/>
                </a:cubicBezTo>
                <a:cubicBezTo>
                  <a:pt x="82" y="131"/>
                  <a:pt x="111" y="144"/>
                  <a:pt x="132" y="173"/>
                </a:cubicBezTo>
                <a:cubicBezTo>
                  <a:pt x="133" y="174"/>
                  <a:pt x="134" y="174"/>
                  <a:pt x="134" y="173"/>
                </a:cubicBezTo>
                <a:cubicBezTo>
                  <a:pt x="155" y="144"/>
                  <a:pt x="185" y="131"/>
                  <a:pt x="211" y="137"/>
                </a:cubicBezTo>
                <a:cubicBezTo>
                  <a:pt x="212" y="137"/>
                  <a:pt x="212" y="137"/>
                  <a:pt x="213" y="137"/>
                </a:cubicBezTo>
                <a:cubicBezTo>
                  <a:pt x="213" y="137"/>
                  <a:pt x="213" y="136"/>
                  <a:pt x="213" y="136"/>
                </a:cubicBezTo>
                <a:cubicBezTo>
                  <a:pt x="209" y="80"/>
                  <a:pt x="209" y="80"/>
                  <a:pt x="209" y="80"/>
                </a:cubicBezTo>
                <a:cubicBezTo>
                  <a:pt x="139" y="111"/>
                  <a:pt x="139" y="111"/>
                  <a:pt x="139" y="111"/>
                </a:cubicBezTo>
                <a:cubicBezTo>
                  <a:pt x="135" y="112"/>
                  <a:pt x="131" y="112"/>
                  <a:pt x="128" y="111"/>
                </a:cubicBezTo>
                <a:cubicBezTo>
                  <a:pt x="57" y="79"/>
                  <a:pt x="57" y="79"/>
                  <a:pt x="57" y="79"/>
                </a:cubicBez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242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Rectangle 66">
            <a:extLst>
              <a:ext uri="{FF2B5EF4-FFF2-40B4-BE49-F238E27FC236}">
                <a16:creationId xmlns:a16="http://schemas.microsoft.com/office/drawing/2014/main" id="{2E029A61-B4DD-4D0C-95D9-EACBE60D26BF}"/>
              </a:ext>
            </a:extLst>
          </p:cNvPr>
          <p:cNvSpPr/>
          <p:nvPr/>
        </p:nvSpPr>
        <p:spPr>
          <a:xfrm rot="21261818">
            <a:off x="3946907" y="3390304"/>
            <a:ext cx="9401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63" marR="0" lvl="0" indent="0" algn="r" defTabSz="9242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14C9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54%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9C626A9-8DD1-4F36-94C8-320E2367B4DE}"/>
              </a:ext>
            </a:extLst>
          </p:cNvPr>
          <p:cNvSpPr txBox="1"/>
          <p:nvPr/>
        </p:nvSpPr>
        <p:spPr>
          <a:xfrm rot="20896189">
            <a:off x="1717369" y="3809973"/>
            <a:ext cx="2677278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27292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 высшим образованием</a:t>
            </a:r>
          </a:p>
        </p:txBody>
      </p: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C6FE77B2-FD52-4C29-8A0C-2D4E69C714DD}"/>
              </a:ext>
            </a:extLst>
          </p:cNvPr>
          <p:cNvGrpSpPr/>
          <p:nvPr/>
        </p:nvGrpSpPr>
        <p:grpSpPr>
          <a:xfrm>
            <a:off x="-211453" y="3854088"/>
            <a:ext cx="2177300" cy="292388"/>
            <a:chOff x="8376458" y="5653174"/>
            <a:chExt cx="2177300" cy="292388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12BED4D-2302-4D99-8A8E-17C09F7927DD}"/>
                </a:ext>
              </a:extLst>
            </p:cNvPr>
            <p:cNvSpPr txBox="1"/>
            <p:nvPr/>
          </p:nvSpPr>
          <p:spPr>
            <a:xfrm>
              <a:off x="8686158" y="5653174"/>
              <a:ext cx="918732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1300" b="1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6%</a:t>
              </a:r>
              <a:endParaRPr kumimoji="0" lang="ru-RU" sz="13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9" name="Прямоугольник 28">
              <a:extLst>
                <a:ext uri="{FF2B5EF4-FFF2-40B4-BE49-F238E27FC236}">
                  <a16:creationId xmlns:a16="http://schemas.microsoft.com/office/drawing/2014/main" id="{FF23C4D4-1C40-423B-B6E5-EA43A0177645}"/>
                </a:ext>
              </a:extLst>
            </p:cNvPr>
            <p:cNvSpPr/>
            <p:nvPr/>
          </p:nvSpPr>
          <p:spPr>
            <a:xfrm>
              <a:off x="8376458" y="5688642"/>
              <a:ext cx="2177300" cy="2362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r" defTabSz="914400" rtl="0" eaLnBrk="1" fontAlgn="t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50" b="0" i="1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Отказ от ответа</a:t>
              </a:r>
            </a:p>
          </p:txBody>
        </p:sp>
      </p:grpSp>
      <p:sp>
        <p:nvSpPr>
          <p:cNvPr id="30" name="Arc 36">
            <a:extLst>
              <a:ext uri="{FF2B5EF4-FFF2-40B4-BE49-F238E27FC236}">
                <a16:creationId xmlns:a16="http://schemas.microsoft.com/office/drawing/2014/main" id="{943F3561-6A1E-4FE0-B6F3-AEE03C377137}"/>
              </a:ext>
            </a:extLst>
          </p:cNvPr>
          <p:cNvSpPr/>
          <p:nvPr/>
        </p:nvSpPr>
        <p:spPr>
          <a:xfrm rot="902305">
            <a:off x="2531005" y="2598325"/>
            <a:ext cx="4260789" cy="440355"/>
          </a:xfrm>
          <a:prstGeom prst="arc">
            <a:avLst>
              <a:gd name="adj1" fmla="val 16006780"/>
              <a:gd name="adj2" fmla="val 20622707"/>
            </a:avLst>
          </a:prstGeom>
          <a:noFill/>
          <a:ln w="38100">
            <a:solidFill>
              <a:srgbClr val="05CFC6"/>
            </a:solidFill>
            <a:round/>
            <a:headEnd type="none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22222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AD18A5C3-BFAB-4AC6-AD56-9B9F0A9C9E47}"/>
              </a:ext>
            </a:extLst>
          </p:cNvPr>
          <p:cNvGrpSpPr/>
          <p:nvPr/>
        </p:nvGrpSpPr>
        <p:grpSpPr>
          <a:xfrm>
            <a:off x="779888" y="4577952"/>
            <a:ext cx="2842624" cy="1184388"/>
            <a:chOff x="3638256" y="4663338"/>
            <a:chExt cx="2842624" cy="1184388"/>
          </a:xfrm>
        </p:grpSpPr>
        <p:sp>
          <p:nvSpPr>
            <p:cNvPr id="32" name="Прямоугольник 31">
              <a:extLst>
                <a:ext uri="{FF2B5EF4-FFF2-40B4-BE49-F238E27FC236}">
                  <a16:creationId xmlns:a16="http://schemas.microsoft.com/office/drawing/2014/main" id="{51B7D7B1-D92B-443C-8744-2CFE06F83C0B}"/>
                </a:ext>
              </a:extLst>
            </p:cNvPr>
            <p:cNvSpPr/>
            <p:nvPr/>
          </p:nvSpPr>
          <p:spPr>
            <a:xfrm>
              <a:off x="4600604" y="4818952"/>
              <a:ext cx="48414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/>
                  <a:ea typeface="+mn-ea"/>
                  <a:cs typeface="+mn-cs"/>
                </a:rPr>
                <a:t>10</a:t>
              </a:r>
            </a:p>
          </p:txBody>
        </p:sp>
        <p:grpSp>
          <p:nvGrpSpPr>
            <p:cNvPr id="33" name="Group 23">
              <a:extLst>
                <a:ext uri="{FF2B5EF4-FFF2-40B4-BE49-F238E27FC236}">
                  <a16:creationId xmlns:a16="http://schemas.microsoft.com/office/drawing/2014/main" id="{A65A7B5B-4704-4466-82F9-93FF0674802D}"/>
                </a:ext>
              </a:extLst>
            </p:cNvPr>
            <p:cNvGrpSpPr/>
            <p:nvPr/>
          </p:nvGrpSpPr>
          <p:grpSpPr>
            <a:xfrm>
              <a:off x="3638256" y="5398346"/>
              <a:ext cx="460148" cy="449380"/>
              <a:chOff x="2326162" y="857428"/>
              <a:chExt cx="886148" cy="900009"/>
            </a:xfrm>
            <a:solidFill>
              <a:srgbClr val="3A68B3"/>
            </a:solidFill>
            <a:effectLst/>
          </p:grpSpPr>
          <p:grpSp>
            <p:nvGrpSpPr>
              <p:cNvPr id="42" name="Group 24">
                <a:extLst>
                  <a:ext uri="{FF2B5EF4-FFF2-40B4-BE49-F238E27FC236}">
                    <a16:creationId xmlns:a16="http://schemas.microsoft.com/office/drawing/2014/main" id="{6E1E35D0-AEC8-49C4-8967-89FF22DD2831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756376" y="857446"/>
                <a:ext cx="455934" cy="899991"/>
                <a:chOff x="3274923" y="2026978"/>
                <a:chExt cx="304800" cy="601658"/>
              </a:xfrm>
              <a:grpFill/>
            </p:grpSpPr>
            <p:sp>
              <p:nvSpPr>
                <p:cNvPr id="46" name="Oval 6">
                  <a:extLst>
                    <a:ext uri="{FF2B5EF4-FFF2-40B4-BE49-F238E27FC236}">
                      <a16:creationId xmlns:a16="http://schemas.microsoft.com/office/drawing/2014/main" id="{7B142F2F-5E8C-4254-AEC8-5BA4DE6AE14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59050" y="2026978"/>
                  <a:ext cx="136525" cy="13652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9292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7" name="Freeform 7">
                  <a:extLst>
                    <a:ext uri="{FF2B5EF4-FFF2-40B4-BE49-F238E27FC236}">
                      <a16:creationId xmlns:a16="http://schemas.microsoft.com/office/drawing/2014/main" id="{9F642CFC-4F46-4A9C-8A1F-8A744B18BC6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74923" y="2174611"/>
                  <a:ext cx="304800" cy="454025"/>
                </a:xfrm>
                <a:custGeom>
                  <a:avLst/>
                  <a:gdLst/>
                  <a:ahLst/>
                  <a:cxnLst>
                    <a:cxn ang="0">
                      <a:pos x="134" y="400"/>
                    </a:cxn>
                    <a:cxn ang="0">
                      <a:pos x="134" y="283"/>
                    </a:cxn>
                    <a:cxn ang="0">
                      <a:pos x="143" y="283"/>
                    </a:cxn>
                    <a:cxn ang="0">
                      <a:pos x="152" y="283"/>
                    </a:cxn>
                    <a:cxn ang="0">
                      <a:pos x="152" y="400"/>
                    </a:cxn>
                    <a:cxn ang="0">
                      <a:pos x="178" y="426"/>
                    </a:cxn>
                    <a:cxn ang="0">
                      <a:pos x="204" y="400"/>
                    </a:cxn>
                    <a:cxn ang="0">
                      <a:pos x="204" y="275"/>
                    </a:cxn>
                    <a:cxn ang="0">
                      <a:pos x="236" y="255"/>
                    </a:cxn>
                    <a:cxn ang="0">
                      <a:pos x="217" y="85"/>
                    </a:cxn>
                    <a:cxn ang="0">
                      <a:pos x="246" y="190"/>
                    </a:cxn>
                    <a:cxn ang="0">
                      <a:pos x="265" y="208"/>
                    </a:cxn>
                    <a:cxn ang="0">
                      <a:pos x="268" y="208"/>
                    </a:cxn>
                    <a:cxn ang="0">
                      <a:pos x="285" y="186"/>
                    </a:cxn>
                    <a:cxn ang="0">
                      <a:pos x="234" y="38"/>
                    </a:cxn>
                    <a:cxn ang="0">
                      <a:pos x="190" y="6"/>
                    </a:cxn>
                    <a:cxn ang="0">
                      <a:pos x="143" y="0"/>
                    </a:cxn>
                    <a:cxn ang="0">
                      <a:pos x="97" y="6"/>
                    </a:cxn>
                    <a:cxn ang="0">
                      <a:pos x="53" y="38"/>
                    </a:cxn>
                    <a:cxn ang="0">
                      <a:pos x="1" y="186"/>
                    </a:cxn>
                    <a:cxn ang="0">
                      <a:pos x="19" y="208"/>
                    </a:cxn>
                    <a:cxn ang="0">
                      <a:pos x="21" y="208"/>
                    </a:cxn>
                    <a:cxn ang="0">
                      <a:pos x="41" y="190"/>
                    </a:cxn>
                    <a:cxn ang="0">
                      <a:pos x="70" y="85"/>
                    </a:cxn>
                    <a:cxn ang="0">
                      <a:pos x="50" y="255"/>
                    </a:cxn>
                    <a:cxn ang="0">
                      <a:pos x="82" y="275"/>
                    </a:cxn>
                    <a:cxn ang="0">
                      <a:pos x="82" y="400"/>
                    </a:cxn>
                    <a:cxn ang="0">
                      <a:pos x="108" y="426"/>
                    </a:cxn>
                    <a:cxn ang="0">
                      <a:pos x="134" y="400"/>
                    </a:cxn>
                  </a:cxnLst>
                  <a:rect l="0" t="0" r="r" b="b"/>
                  <a:pathLst>
                    <a:path w="287" h="426">
                      <a:moveTo>
                        <a:pt x="134" y="400"/>
                      </a:moveTo>
                      <a:cubicBezTo>
                        <a:pt x="134" y="283"/>
                        <a:pt x="134" y="283"/>
                        <a:pt x="134" y="283"/>
                      </a:cubicBezTo>
                      <a:cubicBezTo>
                        <a:pt x="138" y="283"/>
                        <a:pt x="141" y="283"/>
                        <a:pt x="143" y="283"/>
                      </a:cubicBezTo>
                      <a:cubicBezTo>
                        <a:pt x="146" y="283"/>
                        <a:pt x="149" y="283"/>
                        <a:pt x="152" y="283"/>
                      </a:cubicBezTo>
                      <a:cubicBezTo>
                        <a:pt x="152" y="400"/>
                        <a:pt x="152" y="400"/>
                        <a:pt x="152" y="400"/>
                      </a:cubicBezTo>
                      <a:cubicBezTo>
                        <a:pt x="152" y="414"/>
                        <a:pt x="164" y="426"/>
                        <a:pt x="178" y="426"/>
                      </a:cubicBezTo>
                      <a:cubicBezTo>
                        <a:pt x="193" y="426"/>
                        <a:pt x="204" y="414"/>
                        <a:pt x="204" y="400"/>
                      </a:cubicBezTo>
                      <a:cubicBezTo>
                        <a:pt x="204" y="275"/>
                        <a:pt x="204" y="275"/>
                        <a:pt x="204" y="275"/>
                      </a:cubicBezTo>
                      <a:cubicBezTo>
                        <a:pt x="222" y="269"/>
                        <a:pt x="236" y="263"/>
                        <a:pt x="236" y="255"/>
                      </a:cubicBezTo>
                      <a:cubicBezTo>
                        <a:pt x="236" y="207"/>
                        <a:pt x="226" y="137"/>
                        <a:pt x="217" y="85"/>
                      </a:cubicBezTo>
                      <a:cubicBezTo>
                        <a:pt x="228" y="106"/>
                        <a:pt x="240" y="139"/>
                        <a:pt x="246" y="190"/>
                      </a:cubicBezTo>
                      <a:cubicBezTo>
                        <a:pt x="247" y="200"/>
                        <a:pt x="255" y="208"/>
                        <a:pt x="265" y="208"/>
                      </a:cubicBezTo>
                      <a:cubicBezTo>
                        <a:pt x="266" y="208"/>
                        <a:pt x="267" y="208"/>
                        <a:pt x="268" y="208"/>
                      </a:cubicBezTo>
                      <a:cubicBezTo>
                        <a:pt x="279" y="206"/>
                        <a:pt x="287" y="196"/>
                        <a:pt x="285" y="186"/>
                      </a:cubicBezTo>
                      <a:cubicBezTo>
                        <a:pt x="277" y="108"/>
                        <a:pt x="255" y="64"/>
                        <a:pt x="234" y="38"/>
                      </a:cubicBezTo>
                      <a:cubicBezTo>
                        <a:pt x="215" y="14"/>
                        <a:pt x="196" y="7"/>
                        <a:pt x="190" y="6"/>
                      </a:cubicBezTo>
                      <a:cubicBezTo>
                        <a:pt x="181" y="3"/>
                        <a:pt x="166" y="0"/>
                        <a:pt x="143" y="0"/>
                      </a:cubicBezTo>
                      <a:cubicBezTo>
                        <a:pt x="121" y="0"/>
                        <a:pt x="106" y="3"/>
                        <a:pt x="97" y="6"/>
                      </a:cubicBezTo>
                      <a:cubicBezTo>
                        <a:pt x="91" y="7"/>
                        <a:pt x="72" y="14"/>
                        <a:pt x="53" y="38"/>
                      </a:cubicBezTo>
                      <a:cubicBezTo>
                        <a:pt x="32" y="64"/>
                        <a:pt x="10" y="108"/>
                        <a:pt x="1" y="186"/>
                      </a:cubicBezTo>
                      <a:cubicBezTo>
                        <a:pt x="0" y="196"/>
                        <a:pt x="8" y="206"/>
                        <a:pt x="19" y="208"/>
                      </a:cubicBezTo>
                      <a:cubicBezTo>
                        <a:pt x="20" y="208"/>
                        <a:pt x="21" y="208"/>
                        <a:pt x="21" y="208"/>
                      </a:cubicBezTo>
                      <a:cubicBezTo>
                        <a:pt x="31" y="208"/>
                        <a:pt x="40" y="200"/>
                        <a:pt x="41" y="190"/>
                      </a:cubicBezTo>
                      <a:cubicBezTo>
                        <a:pt x="47" y="139"/>
                        <a:pt x="58" y="106"/>
                        <a:pt x="70" y="85"/>
                      </a:cubicBezTo>
                      <a:cubicBezTo>
                        <a:pt x="61" y="137"/>
                        <a:pt x="50" y="207"/>
                        <a:pt x="50" y="255"/>
                      </a:cubicBezTo>
                      <a:cubicBezTo>
                        <a:pt x="50" y="263"/>
                        <a:pt x="64" y="269"/>
                        <a:pt x="82" y="275"/>
                      </a:cubicBezTo>
                      <a:cubicBezTo>
                        <a:pt x="82" y="400"/>
                        <a:pt x="82" y="400"/>
                        <a:pt x="82" y="400"/>
                      </a:cubicBezTo>
                      <a:cubicBezTo>
                        <a:pt x="82" y="414"/>
                        <a:pt x="94" y="426"/>
                        <a:pt x="108" y="426"/>
                      </a:cubicBezTo>
                      <a:cubicBezTo>
                        <a:pt x="123" y="426"/>
                        <a:pt x="134" y="414"/>
                        <a:pt x="134" y="40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9292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43" name="Group 25">
                <a:extLst>
                  <a:ext uri="{FF2B5EF4-FFF2-40B4-BE49-F238E27FC236}">
                    <a16:creationId xmlns:a16="http://schemas.microsoft.com/office/drawing/2014/main" id="{79E10945-B831-4EC9-A88B-B3D5F66DB990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326162" y="857428"/>
                <a:ext cx="462405" cy="900007"/>
                <a:chOff x="2861204" y="1979278"/>
                <a:chExt cx="325438" cy="633415"/>
              </a:xfrm>
              <a:grpFill/>
            </p:grpSpPr>
            <p:sp>
              <p:nvSpPr>
                <p:cNvPr id="44" name="Oval 15">
                  <a:extLst>
                    <a:ext uri="{FF2B5EF4-FFF2-40B4-BE49-F238E27FC236}">
                      <a16:creationId xmlns:a16="http://schemas.microsoft.com/office/drawing/2014/main" id="{735CA4C9-9A35-4002-BD5C-C88F3936F9F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50101" y="1979278"/>
                  <a:ext cx="149226" cy="149225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9292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5" name="Freeform 16">
                  <a:extLst>
                    <a:ext uri="{FF2B5EF4-FFF2-40B4-BE49-F238E27FC236}">
                      <a16:creationId xmlns:a16="http://schemas.microsoft.com/office/drawing/2014/main" id="{D87BAC10-776B-4F26-97B0-45EBA571172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61204" y="2147554"/>
                  <a:ext cx="325438" cy="465139"/>
                </a:xfrm>
                <a:custGeom>
                  <a:avLst/>
                  <a:gdLst/>
                  <a:ahLst/>
                  <a:cxnLst>
                    <a:cxn ang="0">
                      <a:pos x="23" y="224"/>
                    </a:cxn>
                    <a:cxn ang="0">
                      <a:pos x="25" y="224"/>
                    </a:cxn>
                    <a:cxn ang="0">
                      <a:pos x="49" y="202"/>
                    </a:cxn>
                    <a:cxn ang="0">
                      <a:pos x="83" y="64"/>
                    </a:cxn>
                    <a:cxn ang="0">
                      <a:pos x="83" y="148"/>
                    </a:cxn>
                    <a:cxn ang="0">
                      <a:pos x="83" y="220"/>
                    </a:cxn>
                    <a:cxn ang="0">
                      <a:pos x="83" y="404"/>
                    </a:cxn>
                    <a:cxn ang="0">
                      <a:pos x="115" y="436"/>
                    </a:cxn>
                    <a:cxn ang="0">
                      <a:pos x="147" y="404"/>
                    </a:cxn>
                    <a:cxn ang="0">
                      <a:pos x="147" y="240"/>
                    </a:cxn>
                    <a:cxn ang="0">
                      <a:pos x="159" y="240"/>
                    </a:cxn>
                    <a:cxn ang="0">
                      <a:pos x="159" y="404"/>
                    </a:cxn>
                    <a:cxn ang="0">
                      <a:pos x="191" y="436"/>
                    </a:cxn>
                    <a:cxn ang="0">
                      <a:pos x="223" y="404"/>
                    </a:cxn>
                    <a:cxn ang="0">
                      <a:pos x="223" y="220"/>
                    </a:cxn>
                    <a:cxn ang="0">
                      <a:pos x="223" y="148"/>
                    </a:cxn>
                    <a:cxn ang="0">
                      <a:pos x="223" y="65"/>
                    </a:cxn>
                    <a:cxn ang="0">
                      <a:pos x="227" y="71"/>
                    </a:cxn>
                    <a:cxn ang="0">
                      <a:pos x="257" y="202"/>
                    </a:cxn>
                    <a:cxn ang="0">
                      <a:pos x="281" y="224"/>
                    </a:cxn>
                    <a:cxn ang="0">
                      <a:pos x="282" y="224"/>
                    </a:cxn>
                    <a:cxn ang="0">
                      <a:pos x="305" y="199"/>
                    </a:cxn>
                    <a:cxn ang="0">
                      <a:pos x="261" y="35"/>
                    </a:cxn>
                    <a:cxn ang="0">
                      <a:pos x="212" y="0"/>
                    </a:cxn>
                    <a:cxn ang="0">
                      <a:pos x="206" y="0"/>
                    </a:cxn>
                    <a:cxn ang="0">
                      <a:pos x="203" y="0"/>
                    </a:cxn>
                    <a:cxn ang="0">
                      <a:pos x="103" y="0"/>
                    </a:cxn>
                    <a:cxn ang="0">
                      <a:pos x="100" y="0"/>
                    </a:cxn>
                    <a:cxn ang="0">
                      <a:pos x="93" y="0"/>
                    </a:cxn>
                    <a:cxn ang="0">
                      <a:pos x="45" y="35"/>
                    </a:cxn>
                    <a:cxn ang="0">
                      <a:pos x="1" y="199"/>
                    </a:cxn>
                    <a:cxn ang="0">
                      <a:pos x="23" y="224"/>
                    </a:cxn>
                  </a:cxnLst>
                  <a:rect l="0" t="0" r="r" b="b"/>
                  <a:pathLst>
                    <a:path w="305" h="436">
                      <a:moveTo>
                        <a:pt x="23" y="224"/>
                      </a:moveTo>
                      <a:cubicBezTo>
                        <a:pt x="24" y="224"/>
                        <a:pt x="24" y="224"/>
                        <a:pt x="25" y="224"/>
                      </a:cubicBezTo>
                      <a:cubicBezTo>
                        <a:pt x="37" y="224"/>
                        <a:pt x="48" y="214"/>
                        <a:pt x="49" y="202"/>
                      </a:cubicBezTo>
                      <a:cubicBezTo>
                        <a:pt x="53" y="123"/>
                        <a:pt x="70" y="83"/>
                        <a:pt x="83" y="64"/>
                      </a:cubicBezTo>
                      <a:cubicBezTo>
                        <a:pt x="83" y="148"/>
                        <a:pt x="83" y="148"/>
                        <a:pt x="83" y="148"/>
                      </a:cubicBezTo>
                      <a:cubicBezTo>
                        <a:pt x="83" y="220"/>
                        <a:pt x="83" y="220"/>
                        <a:pt x="83" y="220"/>
                      </a:cubicBezTo>
                      <a:cubicBezTo>
                        <a:pt x="83" y="404"/>
                        <a:pt x="83" y="404"/>
                        <a:pt x="83" y="404"/>
                      </a:cubicBezTo>
                      <a:cubicBezTo>
                        <a:pt x="83" y="421"/>
                        <a:pt x="97" y="436"/>
                        <a:pt x="115" y="436"/>
                      </a:cubicBezTo>
                      <a:cubicBezTo>
                        <a:pt x="132" y="436"/>
                        <a:pt x="147" y="421"/>
                        <a:pt x="147" y="404"/>
                      </a:cubicBezTo>
                      <a:cubicBezTo>
                        <a:pt x="147" y="240"/>
                        <a:pt x="147" y="240"/>
                        <a:pt x="147" y="240"/>
                      </a:cubicBezTo>
                      <a:cubicBezTo>
                        <a:pt x="159" y="240"/>
                        <a:pt x="159" y="240"/>
                        <a:pt x="159" y="240"/>
                      </a:cubicBezTo>
                      <a:cubicBezTo>
                        <a:pt x="159" y="404"/>
                        <a:pt x="159" y="404"/>
                        <a:pt x="159" y="404"/>
                      </a:cubicBezTo>
                      <a:cubicBezTo>
                        <a:pt x="159" y="421"/>
                        <a:pt x="173" y="436"/>
                        <a:pt x="191" y="436"/>
                      </a:cubicBezTo>
                      <a:cubicBezTo>
                        <a:pt x="208" y="436"/>
                        <a:pt x="223" y="421"/>
                        <a:pt x="223" y="404"/>
                      </a:cubicBezTo>
                      <a:cubicBezTo>
                        <a:pt x="223" y="220"/>
                        <a:pt x="223" y="220"/>
                        <a:pt x="223" y="220"/>
                      </a:cubicBezTo>
                      <a:cubicBezTo>
                        <a:pt x="223" y="148"/>
                        <a:pt x="223" y="148"/>
                        <a:pt x="223" y="148"/>
                      </a:cubicBezTo>
                      <a:cubicBezTo>
                        <a:pt x="223" y="65"/>
                        <a:pt x="223" y="65"/>
                        <a:pt x="223" y="65"/>
                      </a:cubicBezTo>
                      <a:cubicBezTo>
                        <a:pt x="224" y="66"/>
                        <a:pt x="225" y="68"/>
                        <a:pt x="227" y="71"/>
                      </a:cubicBezTo>
                      <a:cubicBezTo>
                        <a:pt x="239" y="91"/>
                        <a:pt x="253" y="131"/>
                        <a:pt x="257" y="202"/>
                      </a:cubicBezTo>
                      <a:cubicBezTo>
                        <a:pt x="257" y="214"/>
                        <a:pt x="268" y="224"/>
                        <a:pt x="281" y="224"/>
                      </a:cubicBezTo>
                      <a:cubicBezTo>
                        <a:pt x="281" y="224"/>
                        <a:pt x="282" y="224"/>
                        <a:pt x="282" y="224"/>
                      </a:cubicBezTo>
                      <a:cubicBezTo>
                        <a:pt x="295" y="224"/>
                        <a:pt x="305" y="212"/>
                        <a:pt x="305" y="199"/>
                      </a:cubicBezTo>
                      <a:cubicBezTo>
                        <a:pt x="300" y="112"/>
                        <a:pt x="281" y="64"/>
                        <a:pt x="261" y="35"/>
                      </a:cubicBezTo>
                      <a:cubicBezTo>
                        <a:pt x="240" y="6"/>
                        <a:pt x="217" y="0"/>
                        <a:pt x="212" y="0"/>
                      </a:cubicBezTo>
                      <a:cubicBezTo>
                        <a:pt x="210" y="0"/>
                        <a:pt x="208" y="0"/>
                        <a:pt x="206" y="0"/>
                      </a:cubicBezTo>
                      <a:cubicBezTo>
                        <a:pt x="205" y="0"/>
                        <a:pt x="204" y="0"/>
                        <a:pt x="203" y="0"/>
                      </a:cubicBezTo>
                      <a:cubicBezTo>
                        <a:pt x="103" y="0"/>
                        <a:pt x="103" y="0"/>
                        <a:pt x="103" y="0"/>
                      </a:cubicBezTo>
                      <a:cubicBezTo>
                        <a:pt x="102" y="0"/>
                        <a:pt x="101" y="0"/>
                        <a:pt x="100" y="0"/>
                      </a:cubicBezTo>
                      <a:cubicBezTo>
                        <a:pt x="98" y="0"/>
                        <a:pt x="95" y="0"/>
                        <a:pt x="93" y="0"/>
                      </a:cubicBezTo>
                      <a:cubicBezTo>
                        <a:pt x="88" y="0"/>
                        <a:pt x="65" y="6"/>
                        <a:pt x="45" y="35"/>
                      </a:cubicBezTo>
                      <a:cubicBezTo>
                        <a:pt x="24" y="64"/>
                        <a:pt x="5" y="112"/>
                        <a:pt x="1" y="199"/>
                      </a:cubicBezTo>
                      <a:cubicBezTo>
                        <a:pt x="0" y="212"/>
                        <a:pt x="10" y="224"/>
                        <a:pt x="23" y="224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9292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51CAA25-56EF-454B-99E3-2CB597F7CFC2}"/>
                </a:ext>
              </a:extLst>
            </p:cNvPr>
            <p:cNvSpPr txBox="1"/>
            <p:nvPr/>
          </p:nvSpPr>
          <p:spPr>
            <a:xfrm>
              <a:off x="4780797" y="5515926"/>
              <a:ext cx="922625" cy="18466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4763" marR="0" lvl="0" indent="0" algn="l" defTabSz="92428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222223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Живут в паре 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499BC7A-D1FB-40C7-B271-772E8EE56189}"/>
                </a:ext>
              </a:extLst>
            </p:cNvPr>
            <p:cNvSpPr txBox="1"/>
            <p:nvPr/>
          </p:nvSpPr>
          <p:spPr>
            <a:xfrm>
              <a:off x="4508310" y="5006807"/>
              <a:ext cx="1021581" cy="18466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4763" marR="0" lvl="0" indent="0" algn="l" defTabSz="92428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Нет пары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6D655DB5-98E5-416E-8994-7B3048D62C3B}"/>
                </a:ext>
              </a:extLst>
            </p:cNvPr>
            <p:cNvSpPr txBox="1"/>
            <p:nvPr/>
          </p:nvSpPr>
          <p:spPr>
            <a:xfrm>
              <a:off x="3990078" y="4982268"/>
              <a:ext cx="632077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4763" marR="0" lvl="0" indent="0" algn="l" defTabSz="92428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14C9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30</a:t>
              </a: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14C9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%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14C9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71FB950D-9505-43F1-B922-9907C30F11C0}"/>
                </a:ext>
              </a:extLst>
            </p:cNvPr>
            <p:cNvSpPr txBox="1"/>
            <p:nvPr/>
          </p:nvSpPr>
          <p:spPr>
            <a:xfrm>
              <a:off x="4131622" y="5397449"/>
              <a:ext cx="922624" cy="430887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/>
            <a:p>
              <a:pPr marL="4763" marR="0" lvl="0" indent="0" algn="l" defTabSz="92428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14C9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6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14C9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8</a:t>
              </a:r>
              <a:r>
                <a:rPr kumimoji="0" lang="ru-RU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14C9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%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14C9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8" name="Group 20">
              <a:extLst>
                <a:ext uri="{FF2B5EF4-FFF2-40B4-BE49-F238E27FC236}">
                  <a16:creationId xmlns:a16="http://schemas.microsoft.com/office/drawing/2014/main" id="{A95D7BCD-D3DB-4670-B722-058CE221D3B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679350" y="4891276"/>
              <a:ext cx="156840" cy="452565"/>
              <a:chOff x="-2247800" y="2838120"/>
              <a:chExt cx="365792" cy="1055504"/>
            </a:xfrm>
            <a:solidFill>
              <a:srgbClr val="3A68B3"/>
            </a:solidFill>
            <a:effectLst/>
          </p:grpSpPr>
          <p:sp>
            <p:nvSpPr>
              <p:cNvPr id="40" name="Freeform 100">
                <a:extLst>
                  <a:ext uri="{FF2B5EF4-FFF2-40B4-BE49-F238E27FC236}">
                    <a16:creationId xmlns:a16="http://schemas.microsoft.com/office/drawing/2014/main" id="{6556F4A4-9FAD-49E1-BF3D-50EF446EAD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247800" y="3068765"/>
                <a:ext cx="365792" cy="824859"/>
              </a:xfrm>
              <a:custGeom>
                <a:avLst/>
                <a:gdLst/>
                <a:ahLst/>
                <a:cxnLst>
                  <a:cxn ang="0">
                    <a:pos x="254" y="69"/>
                  </a:cxn>
                  <a:cxn ang="0">
                    <a:pos x="127" y="0"/>
                  </a:cxn>
                  <a:cxn ang="0">
                    <a:pos x="0" y="69"/>
                  </a:cxn>
                  <a:cxn ang="0">
                    <a:pos x="0" y="73"/>
                  </a:cxn>
                  <a:cxn ang="0">
                    <a:pos x="0" y="77"/>
                  </a:cxn>
                  <a:cxn ang="0">
                    <a:pos x="0" y="273"/>
                  </a:cxn>
                  <a:cxn ang="0">
                    <a:pos x="24" y="297"/>
                  </a:cxn>
                  <a:cxn ang="0">
                    <a:pos x="48" y="273"/>
                  </a:cxn>
                  <a:cxn ang="0">
                    <a:pos x="48" y="89"/>
                  </a:cxn>
                  <a:cxn ang="0">
                    <a:pos x="52" y="96"/>
                  </a:cxn>
                  <a:cxn ang="0">
                    <a:pos x="52" y="238"/>
                  </a:cxn>
                  <a:cxn ang="0">
                    <a:pos x="52" y="239"/>
                  </a:cxn>
                  <a:cxn ang="0">
                    <a:pos x="52" y="537"/>
                  </a:cxn>
                  <a:cxn ang="0">
                    <a:pos x="88" y="573"/>
                  </a:cxn>
                  <a:cxn ang="0">
                    <a:pos x="125" y="537"/>
                  </a:cxn>
                  <a:cxn ang="0">
                    <a:pos x="125" y="287"/>
                  </a:cxn>
                  <a:cxn ang="0">
                    <a:pos x="129" y="287"/>
                  </a:cxn>
                  <a:cxn ang="0">
                    <a:pos x="129" y="537"/>
                  </a:cxn>
                  <a:cxn ang="0">
                    <a:pos x="166" y="573"/>
                  </a:cxn>
                  <a:cxn ang="0">
                    <a:pos x="202" y="537"/>
                  </a:cxn>
                  <a:cxn ang="0">
                    <a:pos x="202" y="239"/>
                  </a:cxn>
                  <a:cxn ang="0">
                    <a:pos x="202" y="238"/>
                  </a:cxn>
                  <a:cxn ang="0">
                    <a:pos x="202" y="88"/>
                  </a:cxn>
                  <a:cxn ang="0">
                    <a:pos x="206" y="92"/>
                  </a:cxn>
                  <a:cxn ang="0">
                    <a:pos x="206" y="95"/>
                  </a:cxn>
                  <a:cxn ang="0">
                    <a:pos x="206" y="273"/>
                  </a:cxn>
                  <a:cxn ang="0">
                    <a:pos x="230" y="297"/>
                  </a:cxn>
                  <a:cxn ang="0">
                    <a:pos x="254" y="273"/>
                  </a:cxn>
                  <a:cxn ang="0">
                    <a:pos x="254" y="77"/>
                  </a:cxn>
                  <a:cxn ang="0">
                    <a:pos x="254" y="74"/>
                  </a:cxn>
                  <a:cxn ang="0">
                    <a:pos x="254" y="69"/>
                  </a:cxn>
                </a:cxnLst>
                <a:rect l="0" t="0" r="r" b="b"/>
                <a:pathLst>
                  <a:path w="254" h="573">
                    <a:moveTo>
                      <a:pt x="254" y="69"/>
                    </a:moveTo>
                    <a:cubicBezTo>
                      <a:pt x="254" y="20"/>
                      <a:pt x="224" y="0"/>
                      <a:pt x="127" y="0"/>
                    </a:cubicBezTo>
                    <a:cubicBezTo>
                      <a:pt x="27" y="0"/>
                      <a:pt x="0" y="26"/>
                      <a:pt x="0" y="69"/>
                    </a:cubicBezTo>
                    <a:cubicBezTo>
                      <a:pt x="0" y="71"/>
                      <a:pt x="0" y="72"/>
                      <a:pt x="0" y="73"/>
                    </a:cubicBezTo>
                    <a:cubicBezTo>
                      <a:pt x="0" y="75"/>
                      <a:pt x="0" y="76"/>
                      <a:pt x="0" y="77"/>
                    </a:cubicBezTo>
                    <a:cubicBezTo>
                      <a:pt x="0" y="273"/>
                      <a:pt x="0" y="273"/>
                      <a:pt x="0" y="273"/>
                    </a:cubicBezTo>
                    <a:cubicBezTo>
                      <a:pt x="0" y="286"/>
                      <a:pt x="10" y="297"/>
                      <a:pt x="24" y="297"/>
                    </a:cubicBezTo>
                    <a:cubicBezTo>
                      <a:pt x="37" y="297"/>
                      <a:pt x="48" y="286"/>
                      <a:pt x="48" y="273"/>
                    </a:cubicBezTo>
                    <a:cubicBezTo>
                      <a:pt x="48" y="89"/>
                      <a:pt x="48" y="89"/>
                      <a:pt x="48" y="89"/>
                    </a:cubicBezTo>
                    <a:cubicBezTo>
                      <a:pt x="48" y="84"/>
                      <a:pt x="51" y="83"/>
                      <a:pt x="52" y="96"/>
                    </a:cubicBezTo>
                    <a:cubicBezTo>
                      <a:pt x="52" y="238"/>
                      <a:pt x="52" y="238"/>
                      <a:pt x="52" y="238"/>
                    </a:cubicBezTo>
                    <a:cubicBezTo>
                      <a:pt x="52" y="239"/>
                      <a:pt x="52" y="239"/>
                      <a:pt x="52" y="239"/>
                    </a:cubicBezTo>
                    <a:cubicBezTo>
                      <a:pt x="52" y="537"/>
                      <a:pt x="52" y="537"/>
                      <a:pt x="52" y="537"/>
                    </a:cubicBezTo>
                    <a:cubicBezTo>
                      <a:pt x="52" y="557"/>
                      <a:pt x="68" y="573"/>
                      <a:pt x="88" y="573"/>
                    </a:cubicBezTo>
                    <a:cubicBezTo>
                      <a:pt x="108" y="573"/>
                      <a:pt x="125" y="557"/>
                      <a:pt x="125" y="537"/>
                    </a:cubicBezTo>
                    <a:cubicBezTo>
                      <a:pt x="125" y="287"/>
                      <a:pt x="125" y="287"/>
                      <a:pt x="125" y="287"/>
                    </a:cubicBezTo>
                    <a:cubicBezTo>
                      <a:pt x="129" y="287"/>
                      <a:pt x="129" y="287"/>
                      <a:pt x="129" y="287"/>
                    </a:cubicBezTo>
                    <a:cubicBezTo>
                      <a:pt x="129" y="537"/>
                      <a:pt x="129" y="537"/>
                      <a:pt x="129" y="537"/>
                    </a:cubicBezTo>
                    <a:cubicBezTo>
                      <a:pt x="129" y="557"/>
                      <a:pt x="146" y="573"/>
                      <a:pt x="166" y="573"/>
                    </a:cubicBezTo>
                    <a:cubicBezTo>
                      <a:pt x="186" y="573"/>
                      <a:pt x="202" y="557"/>
                      <a:pt x="202" y="537"/>
                    </a:cubicBezTo>
                    <a:cubicBezTo>
                      <a:pt x="202" y="239"/>
                      <a:pt x="202" y="239"/>
                      <a:pt x="202" y="239"/>
                    </a:cubicBezTo>
                    <a:cubicBezTo>
                      <a:pt x="202" y="238"/>
                      <a:pt x="202" y="238"/>
                      <a:pt x="202" y="238"/>
                    </a:cubicBezTo>
                    <a:cubicBezTo>
                      <a:pt x="202" y="88"/>
                      <a:pt x="202" y="88"/>
                      <a:pt x="202" y="88"/>
                    </a:cubicBezTo>
                    <a:cubicBezTo>
                      <a:pt x="203" y="85"/>
                      <a:pt x="206" y="85"/>
                      <a:pt x="206" y="92"/>
                    </a:cubicBezTo>
                    <a:cubicBezTo>
                      <a:pt x="206" y="93"/>
                      <a:pt x="206" y="94"/>
                      <a:pt x="206" y="95"/>
                    </a:cubicBezTo>
                    <a:cubicBezTo>
                      <a:pt x="206" y="273"/>
                      <a:pt x="206" y="273"/>
                      <a:pt x="206" y="273"/>
                    </a:cubicBezTo>
                    <a:cubicBezTo>
                      <a:pt x="206" y="286"/>
                      <a:pt x="217" y="297"/>
                      <a:pt x="230" y="297"/>
                    </a:cubicBezTo>
                    <a:cubicBezTo>
                      <a:pt x="243" y="297"/>
                      <a:pt x="254" y="286"/>
                      <a:pt x="254" y="273"/>
                    </a:cubicBezTo>
                    <a:cubicBezTo>
                      <a:pt x="254" y="77"/>
                      <a:pt x="254" y="77"/>
                      <a:pt x="254" y="77"/>
                    </a:cubicBezTo>
                    <a:cubicBezTo>
                      <a:pt x="254" y="76"/>
                      <a:pt x="254" y="75"/>
                      <a:pt x="254" y="74"/>
                    </a:cubicBezTo>
                    <a:cubicBezTo>
                      <a:pt x="254" y="72"/>
                      <a:pt x="254" y="70"/>
                      <a:pt x="254" y="69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r" defTabSz="924282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222223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41" name="Oval 22">
                <a:extLst>
                  <a:ext uri="{FF2B5EF4-FFF2-40B4-BE49-F238E27FC236}">
                    <a16:creationId xmlns:a16="http://schemas.microsoft.com/office/drawing/2014/main" id="{47D8564A-D289-406D-9EBE-0E81DED650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172813" y="2838120"/>
                <a:ext cx="198746" cy="196918"/>
              </a:xfrm>
              <a:prstGeom prst="ellipse">
                <a:avLst/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r" defTabSz="924282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222223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p:grp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58CE52B7-FA74-4DA8-A0C6-38739569072B}"/>
                </a:ext>
              </a:extLst>
            </p:cNvPr>
            <p:cNvSpPr txBox="1"/>
            <p:nvPr/>
          </p:nvSpPr>
          <p:spPr>
            <a:xfrm>
              <a:off x="4341833" y="4663338"/>
              <a:ext cx="213904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27292D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Семейное положение</a:t>
              </a:r>
            </a:p>
          </p:txBody>
        </p:sp>
      </p:grpSp>
      <p:sp>
        <p:nvSpPr>
          <p:cNvPr id="48" name="Arc 36">
            <a:extLst>
              <a:ext uri="{FF2B5EF4-FFF2-40B4-BE49-F238E27FC236}">
                <a16:creationId xmlns:a16="http://schemas.microsoft.com/office/drawing/2014/main" id="{13C6D214-F10E-4410-B99F-04C91A2CDC36}"/>
              </a:ext>
            </a:extLst>
          </p:cNvPr>
          <p:cNvSpPr/>
          <p:nvPr/>
        </p:nvSpPr>
        <p:spPr>
          <a:xfrm rot="20480982">
            <a:off x="1509508" y="4549337"/>
            <a:ext cx="4260789" cy="440355"/>
          </a:xfrm>
          <a:prstGeom prst="arc">
            <a:avLst>
              <a:gd name="adj1" fmla="val 14662843"/>
              <a:gd name="adj2" fmla="val 21229145"/>
            </a:avLst>
          </a:prstGeom>
          <a:noFill/>
          <a:ln w="38100">
            <a:solidFill>
              <a:srgbClr val="05CFC6"/>
            </a:solidFill>
            <a:round/>
            <a:headEnd type="none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rtlCol="0" anchor="ctr"/>
          <a:lstStyle/>
          <a:p>
            <a:pPr algn="ctr" defTabSz="457200"/>
            <a:endParaRPr lang="ru-RU" dirty="0">
              <a:solidFill>
                <a:srgbClr val="222223"/>
              </a:solidFill>
              <a:latin typeface="Calibri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5F1D6B5A-AABC-41A4-8BBB-13FF88A2ECD2}"/>
              </a:ext>
            </a:extLst>
          </p:cNvPr>
          <p:cNvSpPr txBox="1"/>
          <p:nvPr/>
        </p:nvSpPr>
        <p:spPr>
          <a:xfrm>
            <a:off x="5390763" y="855022"/>
            <a:ext cx="8771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27292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Возраст</a:t>
            </a:r>
          </a:p>
        </p:txBody>
      </p:sp>
      <p:sp>
        <p:nvSpPr>
          <p:cNvPr id="88" name="Arc 36">
            <a:extLst>
              <a:ext uri="{FF2B5EF4-FFF2-40B4-BE49-F238E27FC236}">
                <a16:creationId xmlns:a16="http://schemas.microsoft.com/office/drawing/2014/main" id="{1B5D4775-1C23-4CD3-AE48-B3E2FE567796}"/>
              </a:ext>
            </a:extLst>
          </p:cNvPr>
          <p:cNvSpPr/>
          <p:nvPr/>
        </p:nvSpPr>
        <p:spPr>
          <a:xfrm rot="610341">
            <a:off x="1667518" y="3131395"/>
            <a:ext cx="4260789" cy="440355"/>
          </a:xfrm>
          <a:prstGeom prst="arc">
            <a:avLst>
              <a:gd name="adj1" fmla="val 12704208"/>
              <a:gd name="adj2" fmla="val 21111508"/>
            </a:avLst>
          </a:prstGeom>
          <a:noFill/>
          <a:ln w="38100">
            <a:solidFill>
              <a:srgbClr val="05CFC6"/>
            </a:solidFill>
            <a:round/>
            <a:headEnd type="none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rtlCol="0" anchor="ctr"/>
          <a:lstStyle/>
          <a:p>
            <a:pPr algn="ctr" defTabSz="457200"/>
            <a:endParaRPr lang="ru-RU" dirty="0">
              <a:solidFill>
                <a:srgbClr val="222223"/>
              </a:solidFill>
              <a:latin typeface="Calibri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6DB3C1CD-D5B2-4662-A799-A5DCE2E3C92B}"/>
              </a:ext>
            </a:extLst>
          </p:cNvPr>
          <p:cNvSpPr txBox="1"/>
          <p:nvPr/>
        </p:nvSpPr>
        <p:spPr>
          <a:xfrm>
            <a:off x="3704705" y="5260159"/>
            <a:ext cx="11439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27292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Имеют детей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5F955BFB-A34A-42DF-A2BB-18C5E9546A4D}"/>
              </a:ext>
            </a:extLst>
          </p:cNvPr>
          <p:cNvSpPr txBox="1"/>
          <p:nvPr/>
        </p:nvSpPr>
        <p:spPr>
          <a:xfrm>
            <a:off x="3762041" y="4979123"/>
            <a:ext cx="743225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marR="0" lvl="0" indent="0" algn="l" defTabSz="9242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14C9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75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14C9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14C9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1" name="Graphic 27" descr="Family with boy">
            <a:extLst>
              <a:ext uri="{FF2B5EF4-FFF2-40B4-BE49-F238E27FC236}">
                <a16:creationId xmlns:a16="http://schemas.microsoft.com/office/drawing/2014/main" id="{79E1CD55-9146-4720-818C-41A0F642802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142282" y="5112413"/>
            <a:ext cx="661269" cy="714477"/>
          </a:xfrm>
          <a:prstGeom prst="rect">
            <a:avLst/>
          </a:prstGeom>
        </p:spPr>
      </p:pic>
      <p:grpSp>
        <p:nvGrpSpPr>
          <p:cNvPr id="99" name="Группа 98">
            <a:extLst>
              <a:ext uri="{FF2B5EF4-FFF2-40B4-BE49-F238E27FC236}">
                <a16:creationId xmlns:a16="http://schemas.microsoft.com/office/drawing/2014/main" id="{B828A3A7-1BDD-4951-811E-1A9A6123CD36}"/>
              </a:ext>
            </a:extLst>
          </p:cNvPr>
          <p:cNvGrpSpPr/>
          <p:nvPr/>
        </p:nvGrpSpPr>
        <p:grpSpPr>
          <a:xfrm>
            <a:off x="8305213" y="6078294"/>
            <a:ext cx="2367252" cy="292388"/>
            <a:chOff x="8650971" y="5382032"/>
            <a:chExt cx="2367252" cy="292388"/>
          </a:xfrm>
        </p:grpSpPr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2C3E9227-2AC3-411C-B0D5-53119DFB2A19}"/>
                </a:ext>
              </a:extLst>
            </p:cNvPr>
            <p:cNvSpPr txBox="1"/>
            <p:nvPr/>
          </p:nvSpPr>
          <p:spPr>
            <a:xfrm>
              <a:off x="8749539" y="5382032"/>
              <a:ext cx="918732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1300" b="1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10%</a:t>
              </a:r>
              <a:endParaRPr kumimoji="0" lang="ru-RU" sz="13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01" name="Прямоугольник 100">
              <a:extLst>
                <a:ext uri="{FF2B5EF4-FFF2-40B4-BE49-F238E27FC236}">
                  <a16:creationId xmlns:a16="http://schemas.microsoft.com/office/drawing/2014/main" id="{45CC7DF2-F723-4454-9817-E9D3A31CADCF}"/>
                </a:ext>
              </a:extLst>
            </p:cNvPr>
            <p:cNvSpPr/>
            <p:nvPr/>
          </p:nvSpPr>
          <p:spPr>
            <a:xfrm>
              <a:off x="8650971" y="5426753"/>
              <a:ext cx="2367252" cy="2296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r" defTabSz="914400" rtl="0" eaLnBrk="1" fontAlgn="t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50" b="0" i="1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Затрудняются ответить</a:t>
              </a:r>
            </a:p>
          </p:txBody>
        </p:sp>
      </p:grpSp>
      <p:sp>
        <p:nvSpPr>
          <p:cNvPr id="120" name="Arc 36">
            <a:extLst>
              <a:ext uri="{FF2B5EF4-FFF2-40B4-BE49-F238E27FC236}">
                <a16:creationId xmlns:a16="http://schemas.microsoft.com/office/drawing/2014/main" id="{FA51A96B-00CA-47A4-A0D4-020895F8C814}"/>
              </a:ext>
            </a:extLst>
          </p:cNvPr>
          <p:cNvSpPr/>
          <p:nvPr/>
        </p:nvSpPr>
        <p:spPr>
          <a:xfrm rot="11742809" flipV="1">
            <a:off x="6073809" y="3726466"/>
            <a:ext cx="2445429" cy="317815"/>
          </a:xfrm>
          <a:prstGeom prst="arc">
            <a:avLst>
              <a:gd name="adj1" fmla="val 11145296"/>
              <a:gd name="adj2" fmla="val 21111508"/>
            </a:avLst>
          </a:prstGeom>
          <a:noFill/>
          <a:ln w="38100">
            <a:solidFill>
              <a:srgbClr val="05CFC6"/>
            </a:solidFill>
            <a:round/>
            <a:headEnd type="none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22222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8" name="Заголовок 3">
            <a:extLst>
              <a:ext uri="{FF2B5EF4-FFF2-40B4-BE49-F238E27FC236}">
                <a16:creationId xmlns:a16="http://schemas.microsoft.com/office/drawing/2014/main" id="{413B9348-049C-42DB-9544-96E2D564540C}"/>
              </a:ext>
            </a:extLst>
          </p:cNvPr>
          <p:cNvSpPr txBox="1">
            <a:spLocks/>
          </p:cNvSpPr>
          <p:nvPr/>
        </p:nvSpPr>
        <p:spPr>
          <a:xfrm>
            <a:off x="484156" y="-20896"/>
            <a:ext cx="9722360" cy="94549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СОЦИАЛЬНО-ДЕМОГРАФИЧЕСКИЙ ПОРТРЕТ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ADF42539-A545-4A95-8DAF-7F3B588A6CFF}"/>
              </a:ext>
            </a:extLst>
          </p:cNvPr>
          <p:cNvSpPr txBox="1"/>
          <p:nvPr/>
        </p:nvSpPr>
        <p:spPr>
          <a:xfrm>
            <a:off x="210043" y="6399214"/>
            <a:ext cx="10150726" cy="339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309" rtl="0" eaLnBrk="1" fontAlgn="auto" latinLnBrk="0" hangingPunct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S2.  Укажите, пожалуйста, свой возраст</a:t>
            </a:r>
            <a:r>
              <a:rPr lang="en-US" sz="1050" i="1" dirty="0">
                <a:solidFill>
                  <a:prstClr val="black"/>
                </a:solidFill>
                <a:latin typeface="Calibri" panose="020F0502020204030204"/>
              </a:rPr>
              <a:t>. </a:t>
            </a:r>
            <a:r>
              <a:rPr lang="ru-RU" sz="1050" i="1" dirty="0">
                <a:solidFill>
                  <a:prstClr val="black"/>
                </a:solidFill>
                <a:latin typeface="Calibri" panose="020F0502020204030204"/>
              </a:rPr>
              <a:t>S3. В каком населенном пункте вы проживаете?</a:t>
            </a:r>
            <a:r>
              <a:rPr lang="en-US" sz="1050" i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ru-RU" sz="1050" i="1" dirty="0">
                <a:solidFill>
                  <a:prstClr val="black"/>
                </a:solidFill>
                <a:latin typeface="Calibri" panose="020F0502020204030204"/>
              </a:rPr>
              <a:t>D1. Каково ваше семейное положение?</a:t>
            </a:r>
            <a:r>
              <a:rPr lang="en-US" sz="1050" i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ru-RU" sz="1050" i="1" dirty="0">
                <a:solidFill>
                  <a:prstClr val="black"/>
                </a:solidFill>
                <a:latin typeface="Calibri" panose="020F0502020204030204"/>
              </a:rPr>
              <a:t>D2. Есть ли у вас дети?</a:t>
            </a:r>
            <a:r>
              <a:rPr lang="en-US" sz="1050" i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ru-RU" sz="1050" i="1" dirty="0">
                <a:solidFill>
                  <a:prstClr val="black"/>
                </a:solidFill>
                <a:latin typeface="Calibri" panose="020F0502020204030204"/>
              </a:rPr>
              <a:t>D3. Сколько у вас детей?</a:t>
            </a:r>
            <a:r>
              <a:rPr lang="en-US" sz="1050" i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ru-RU" sz="1050" i="1" dirty="0">
                <a:solidFill>
                  <a:prstClr val="black"/>
                </a:solidFill>
                <a:latin typeface="Calibri" panose="020F0502020204030204"/>
              </a:rPr>
              <a:t>D4. Какое у вас образование? D5. Какой ваш основной вид деятельности (кем вы работаете)?</a:t>
            </a:r>
            <a:r>
              <a:rPr lang="en-US" sz="1050" i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ru-RU" sz="1050" i="1" dirty="0">
                <a:solidFill>
                  <a:prstClr val="black"/>
                </a:solidFill>
                <a:latin typeface="Calibri" panose="020F0502020204030204"/>
              </a:rPr>
              <a:t>D6. Как бы вы оценили уровень благосостояния вашей семьи? </a:t>
            </a:r>
            <a:endParaRPr kumimoji="0" lang="uk-UA" sz="105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1" name="Straight Connector 42">
            <a:extLst>
              <a:ext uri="{FF2B5EF4-FFF2-40B4-BE49-F238E27FC236}">
                <a16:creationId xmlns:a16="http://schemas.microsoft.com/office/drawing/2014/main" id="{1229325C-1F18-4064-BB58-DDF3D7199DA9}"/>
              </a:ext>
            </a:extLst>
          </p:cNvPr>
          <p:cNvCxnSpPr>
            <a:cxnSpLocks/>
          </p:cNvCxnSpPr>
          <p:nvPr/>
        </p:nvCxnSpPr>
        <p:spPr>
          <a:xfrm>
            <a:off x="275196" y="6397307"/>
            <a:ext cx="4608000" cy="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0A4591"/>
                </a:gs>
                <a:gs pos="29000">
                  <a:srgbClr val="0868B9"/>
                </a:gs>
                <a:gs pos="61000">
                  <a:srgbClr val="06A9D2"/>
                </a:gs>
                <a:gs pos="84000">
                  <a:srgbClr val="05CFC6"/>
                </a:gs>
              </a:gsLst>
              <a:lin ang="0" scaled="1"/>
              <a:tileRect/>
            </a:gradFill>
            <a:prstDash val="solid"/>
          </a:ln>
          <a:effectLst/>
        </p:spPr>
      </p:cxnSp>
      <p:pic>
        <p:nvPicPr>
          <p:cNvPr id="145" name="Рисунок 144">
            <a:extLst>
              <a:ext uri="{FF2B5EF4-FFF2-40B4-BE49-F238E27FC236}">
                <a16:creationId xmlns:a16="http://schemas.microsoft.com/office/drawing/2014/main" id="{BCB4240E-2F4D-4098-94A6-2E8A3712297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8186">
            <a:off x="4458548" y="2613542"/>
            <a:ext cx="2199698" cy="2199698"/>
          </a:xfrm>
          <a:prstGeom prst="rect">
            <a:avLst/>
          </a:prstGeom>
        </p:spPr>
      </p:pic>
      <p:sp>
        <p:nvSpPr>
          <p:cNvPr id="146" name="Round Diagonal Corner Rectangle 96">
            <a:extLst>
              <a:ext uri="{FF2B5EF4-FFF2-40B4-BE49-F238E27FC236}">
                <a16:creationId xmlns:a16="http://schemas.microsoft.com/office/drawing/2014/main" id="{9CF9C89F-0E3F-47E1-A8F7-3FD5DC2201FF}"/>
              </a:ext>
            </a:extLst>
          </p:cNvPr>
          <p:cNvSpPr/>
          <p:nvPr/>
        </p:nvSpPr>
        <p:spPr>
          <a:xfrm>
            <a:off x="5381640" y="5053212"/>
            <a:ext cx="974565" cy="540525"/>
          </a:xfrm>
          <a:prstGeom prst="round2DiagRect">
            <a:avLst>
              <a:gd name="adj1" fmla="val 16667"/>
              <a:gd name="adj2" fmla="val 50000"/>
            </a:avLst>
          </a:prstGeom>
          <a:solidFill>
            <a:schemeClr val="bg1">
              <a:lumMod val="95000"/>
            </a:schemeClr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24282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22222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7" name="Round Diagonal Corner Rectangle 96">
            <a:extLst>
              <a:ext uri="{FF2B5EF4-FFF2-40B4-BE49-F238E27FC236}">
                <a16:creationId xmlns:a16="http://schemas.microsoft.com/office/drawing/2014/main" id="{B7E78FC9-3924-4C0D-9160-60CCCB264CB8}"/>
              </a:ext>
            </a:extLst>
          </p:cNvPr>
          <p:cNvSpPr/>
          <p:nvPr/>
        </p:nvSpPr>
        <p:spPr>
          <a:xfrm flipH="1">
            <a:off x="6521496" y="5057316"/>
            <a:ext cx="974565" cy="540525"/>
          </a:xfrm>
          <a:prstGeom prst="round2DiagRect">
            <a:avLst>
              <a:gd name="adj1" fmla="val 16667"/>
              <a:gd name="adj2" fmla="val 50000"/>
            </a:avLst>
          </a:prstGeom>
          <a:solidFill>
            <a:schemeClr val="bg1">
              <a:lumMod val="95000"/>
            </a:schemeClr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24282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22222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8" name="Round Diagonal Corner Rectangle 96">
            <a:extLst>
              <a:ext uri="{FF2B5EF4-FFF2-40B4-BE49-F238E27FC236}">
                <a16:creationId xmlns:a16="http://schemas.microsoft.com/office/drawing/2014/main" id="{4A2873B2-7B16-40ED-937B-9119968F07B2}"/>
              </a:ext>
            </a:extLst>
          </p:cNvPr>
          <p:cNvSpPr/>
          <p:nvPr/>
        </p:nvSpPr>
        <p:spPr>
          <a:xfrm flipH="1">
            <a:off x="5481640" y="5672593"/>
            <a:ext cx="974565" cy="540525"/>
          </a:xfrm>
          <a:prstGeom prst="round2DiagRect">
            <a:avLst>
              <a:gd name="adj1" fmla="val 16667"/>
              <a:gd name="adj2" fmla="val 50000"/>
            </a:avLst>
          </a:prstGeom>
          <a:solidFill>
            <a:schemeClr val="bg1">
              <a:lumMod val="95000"/>
            </a:schemeClr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24282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22222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49" name="Рисунок 148" descr="Семья с двумя детьми">
            <a:extLst>
              <a:ext uri="{FF2B5EF4-FFF2-40B4-BE49-F238E27FC236}">
                <a16:creationId xmlns:a16="http://schemas.microsoft.com/office/drawing/2014/main" id="{F79F8916-FB1D-4AC7-B78A-FEAF8724877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482943" y="4809680"/>
            <a:ext cx="914400" cy="914400"/>
          </a:xfrm>
          <a:prstGeom prst="rect">
            <a:avLst/>
          </a:prstGeom>
        </p:spPr>
      </p:pic>
      <p:sp>
        <p:nvSpPr>
          <p:cNvPr id="150" name="TextBox 149">
            <a:extLst>
              <a:ext uri="{FF2B5EF4-FFF2-40B4-BE49-F238E27FC236}">
                <a16:creationId xmlns:a16="http://schemas.microsoft.com/office/drawing/2014/main" id="{A8436670-D4DA-41F4-96E1-52B86D31F5D6}"/>
              </a:ext>
            </a:extLst>
          </p:cNvPr>
          <p:cNvSpPr txBox="1"/>
          <p:nvPr/>
        </p:nvSpPr>
        <p:spPr>
          <a:xfrm>
            <a:off x="5279339" y="4548417"/>
            <a:ext cx="17697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27292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Количество детей</a:t>
            </a: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1B03CA55-EC71-4FF4-A779-0C99D41A4B7D}"/>
              </a:ext>
            </a:extLst>
          </p:cNvPr>
          <p:cNvSpPr txBox="1"/>
          <p:nvPr/>
        </p:nvSpPr>
        <p:spPr>
          <a:xfrm>
            <a:off x="5374351" y="5030851"/>
            <a:ext cx="362600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marR="0" lvl="0" indent="0" algn="l" defTabSz="9242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>
                <a:solidFill>
                  <a:prstClr val="black"/>
                </a:solidFill>
                <a:latin typeface="Calibri" panose="020F0502020204030204"/>
              </a:rPr>
              <a:t>22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52" name="Группа 151">
            <a:extLst>
              <a:ext uri="{FF2B5EF4-FFF2-40B4-BE49-F238E27FC236}">
                <a16:creationId xmlns:a16="http://schemas.microsoft.com/office/drawing/2014/main" id="{0B4FB388-5118-47AB-A557-542CEF82C215}"/>
              </a:ext>
            </a:extLst>
          </p:cNvPr>
          <p:cNvGrpSpPr/>
          <p:nvPr/>
        </p:nvGrpSpPr>
        <p:grpSpPr>
          <a:xfrm>
            <a:off x="5930442" y="5691164"/>
            <a:ext cx="808421" cy="466725"/>
            <a:chOff x="7769445" y="2466606"/>
            <a:chExt cx="808421" cy="466725"/>
          </a:xfrm>
          <a:solidFill>
            <a:srgbClr val="3A68B3"/>
          </a:solidFill>
        </p:grpSpPr>
        <p:sp>
          <p:nvSpPr>
            <p:cNvPr id="153" name="Полилиния: фигура 152">
              <a:extLst>
                <a:ext uri="{FF2B5EF4-FFF2-40B4-BE49-F238E27FC236}">
                  <a16:creationId xmlns:a16="http://schemas.microsoft.com/office/drawing/2014/main" id="{1AB72D61-9866-48AC-8A49-6D9B02D74EBD}"/>
                </a:ext>
              </a:extLst>
            </p:cNvPr>
            <p:cNvSpPr/>
            <p:nvPr/>
          </p:nvSpPr>
          <p:spPr>
            <a:xfrm>
              <a:off x="7769445" y="2599956"/>
              <a:ext cx="808421" cy="333375"/>
            </a:xfrm>
            <a:custGeom>
              <a:avLst/>
              <a:gdLst>
                <a:gd name="connsiteX0" fmla="*/ 807107 w 808421"/>
                <a:gd name="connsiteY0" fmla="*/ 153352 h 333375"/>
                <a:gd name="connsiteX1" fmla="*/ 778532 w 808421"/>
                <a:gd name="connsiteY1" fmla="*/ 66675 h 333375"/>
                <a:gd name="connsiteX2" fmla="*/ 769007 w 808421"/>
                <a:gd name="connsiteY2" fmla="*/ 39052 h 333375"/>
                <a:gd name="connsiteX3" fmla="*/ 765197 w 808421"/>
                <a:gd name="connsiteY3" fmla="*/ 31432 h 333375"/>
                <a:gd name="connsiteX4" fmla="*/ 707094 w 808421"/>
                <a:gd name="connsiteY4" fmla="*/ 952 h 333375"/>
                <a:gd name="connsiteX5" fmla="*/ 688997 w 808421"/>
                <a:gd name="connsiteY5" fmla="*/ 0 h 333375"/>
                <a:gd name="connsiteX6" fmla="*/ 672804 w 808421"/>
                <a:gd name="connsiteY6" fmla="*/ 952 h 333375"/>
                <a:gd name="connsiteX7" fmla="*/ 614702 w 808421"/>
                <a:gd name="connsiteY7" fmla="*/ 31432 h 333375"/>
                <a:gd name="connsiteX8" fmla="*/ 610892 w 808421"/>
                <a:gd name="connsiteY8" fmla="*/ 39052 h 333375"/>
                <a:gd name="connsiteX9" fmla="*/ 601367 w 808421"/>
                <a:gd name="connsiteY9" fmla="*/ 66675 h 333375"/>
                <a:gd name="connsiteX10" fmla="*/ 594699 w 808421"/>
                <a:gd name="connsiteY10" fmla="*/ 86677 h 333375"/>
                <a:gd name="connsiteX11" fmla="*/ 587079 w 808421"/>
                <a:gd name="connsiteY11" fmla="*/ 66675 h 333375"/>
                <a:gd name="connsiteX12" fmla="*/ 577554 w 808421"/>
                <a:gd name="connsiteY12" fmla="*/ 39052 h 333375"/>
                <a:gd name="connsiteX13" fmla="*/ 573744 w 808421"/>
                <a:gd name="connsiteY13" fmla="*/ 31432 h 333375"/>
                <a:gd name="connsiteX14" fmla="*/ 515642 w 808421"/>
                <a:gd name="connsiteY14" fmla="*/ 952 h 333375"/>
                <a:gd name="connsiteX15" fmla="*/ 498497 w 808421"/>
                <a:gd name="connsiteY15" fmla="*/ 0 h 333375"/>
                <a:gd name="connsiteX16" fmla="*/ 482304 w 808421"/>
                <a:gd name="connsiteY16" fmla="*/ 952 h 333375"/>
                <a:gd name="connsiteX17" fmla="*/ 424202 w 808421"/>
                <a:gd name="connsiteY17" fmla="*/ 31432 h 333375"/>
                <a:gd name="connsiteX18" fmla="*/ 420392 w 808421"/>
                <a:gd name="connsiteY18" fmla="*/ 39052 h 333375"/>
                <a:gd name="connsiteX19" fmla="*/ 410867 w 808421"/>
                <a:gd name="connsiteY19" fmla="*/ 66675 h 333375"/>
                <a:gd name="connsiteX20" fmla="*/ 404199 w 808421"/>
                <a:gd name="connsiteY20" fmla="*/ 86677 h 333375"/>
                <a:gd name="connsiteX21" fmla="*/ 396579 w 808421"/>
                <a:gd name="connsiteY21" fmla="*/ 66675 h 333375"/>
                <a:gd name="connsiteX22" fmla="*/ 387054 w 808421"/>
                <a:gd name="connsiteY22" fmla="*/ 39052 h 333375"/>
                <a:gd name="connsiteX23" fmla="*/ 383244 w 808421"/>
                <a:gd name="connsiteY23" fmla="*/ 31432 h 333375"/>
                <a:gd name="connsiteX24" fmla="*/ 325142 w 808421"/>
                <a:gd name="connsiteY24" fmla="*/ 952 h 333375"/>
                <a:gd name="connsiteX25" fmla="*/ 307997 w 808421"/>
                <a:gd name="connsiteY25" fmla="*/ 0 h 333375"/>
                <a:gd name="connsiteX26" fmla="*/ 291804 w 808421"/>
                <a:gd name="connsiteY26" fmla="*/ 952 h 333375"/>
                <a:gd name="connsiteX27" fmla="*/ 233702 w 808421"/>
                <a:gd name="connsiteY27" fmla="*/ 31432 h 333375"/>
                <a:gd name="connsiteX28" fmla="*/ 229892 w 808421"/>
                <a:gd name="connsiteY28" fmla="*/ 39052 h 333375"/>
                <a:gd name="connsiteX29" fmla="*/ 220367 w 808421"/>
                <a:gd name="connsiteY29" fmla="*/ 66675 h 333375"/>
                <a:gd name="connsiteX30" fmla="*/ 213699 w 808421"/>
                <a:gd name="connsiteY30" fmla="*/ 86677 h 333375"/>
                <a:gd name="connsiteX31" fmla="*/ 206079 w 808421"/>
                <a:gd name="connsiteY31" fmla="*/ 66675 h 333375"/>
                <a:gd name="connsiteX32" fmla="*/ 196554 w 808421"/>
                <a:gd name="connsiteY32" fmla="*/ 39052 h 333375"/>
                <a:gd name="connsiteX33" fmla="*/ 192744 w 808421"/>
                <a:gd name="connsiteY33" fmla="*/ 31432 h 333375"/>
                <a:gd name="connsiteX34" fmla="*/ 134642 w 808421"/>
                <a:gd name="connsiteY34" fmla="*/ 952 h 333375"/>
                <a:gd name="connsiteX35" fmla="*/ 117497 w 808421"/>
                <a:gd name="connsiteY35" fmla="*/ 0 h 333375"/>
                <a:gd name="connsiteX36" fmla="*/ 101304 w 808421"/>
                <a:gd name="connsiteY36" fmla="*/ 952 h 333375"/>
                <a:gd name="connsiteX37" fmla="*/ 43202 w 808421"/>
                <a:gd name="connsiteY37" fmla="*/ 31432 h 333375"/>
                <a:gd name="connsiteX38" fmla="*/ 39392 w 808421"/>
                <a:gd name="connsiteY38" fmla="*/ 39052 h 333375"/>
                <a:gd name="connsiteX39" fmla="*/ 29867 w 808421"/>
                <a:gd name="connsiteY39" fmla="*/ 66675 h 333375"/>
                <a:gd name="connsiteX40" fmla="*/ 1292 w 808421"/>
                <a:gd name="connsiteY40" fmla="*/ 153352 h 333375"/>
                <a:gd name="connsiteX41" fmla="*/ 13674 w 808421"/>
                <a:gd name="connsiteY41" fmla="*/ 183833 h 333375"/>
                <a:gd name="connsiteX42" fmla="*/ 24152 w 808421"/>
                <a:gd name="connsiteY42" fmla="*/ 185738 h 333375"/>
                <a:gd name="connsiteX43" fmla="*/ 47012 w 808421"/>
                <a:gd name="connsiteY43" fmla="*/ 169545 h 333375"/>
                <a:gd name="connsiteX44" fmla="*/ 62252 w 808421"/>
                <a:gd name="connsiteY44" fmla="*/ 122873 h 333375"/>
                <a:gd name="connsiteX45" fmla="*/ 62252 w 808421"/>
                <a:gd name="connsiteY45" fmla="*/ 170498 h 333375"/>
                <a:gd name="connsiteX46" fmla="*/ 33677 w 808421"/>
                <a:gd name="connsiteY46" fmla="*/ 246698 h 333375"/>
                <a:gd name="connsiteX47" fmla="*/ 62252 w 808421"/>
                <a:gd name="connsiteY47" fmla="*/ 246698 h 333375"/>
                <a:gd name="connsiteX48" fmla="*/ 62252 w 808421"/>
                <a:gd name="connsiteY48" fmla="*/ 332423 h 333375"/>
                <a:gd name="connsiteX49" fmla="*/ 109877 w 808421"/>
                <a:gd name="connsiteY49" fmla="*/ 332423 h 333375"/>
                <a:gd name="connsiteX50" fmla="*/ 109877 w 808421"/>
                <a:gd name="connsiteY50" fmla="*/ 246698 h 333375"/>
                <a:gd name="connsiteX51" fmla="*/ 128927 w 808421"/>
                <a:gd name="connsiteY51" fmla="*/ 246698 h 333375"/>
                <a:gd name="connsiteX52" fmla="*/ 128927 w 808421"/>
                <a:gd name="connsiteY52" fmla="*/ 332423 h 333375"/>
                <a:gd name="connsiteX53" fmla="*/ 176552 w 808421"/>
                <a:gd name="connsiteY53" fmla="*/ 332423 h 333375"/>
                <a:gd name="connsiteX54" fmla="*/ 176552 w 808421"/>
                <a:gd name="connsiteY54" fmla="*/ 246698 h 333375"/>
                <a:gd name="connsiteX55" fmla="*/ 205127 w 808421"/>
                <a:gd name="connsiteY55" fmla="*/ 246698 h 333375"/>
                <a:gd name="connsiteX56" fmla="*/ 176552 w 808421"/>
                <a:gd name="connsiteY56" fmla="*/ 168593 h 333375"/>
                <a:gd name="connsiteX57" fmla="*/ 176552 w 808421"/>
                <a:gd name="connsiteY57" fmla="*/ 121920 h 333375"/>
                <a:gd name="connsiteX58" fmla="*/ 191792 w 808421"/>
                <a:gd name="connsiteY58" fmla="*/ 168593 h 333375"/>
                <a:gd name="connsiteX59" fmla="*/ 214652 w 808421"/>
                <a:gd name="connsiteY59" fmla="*/ 184785 h 333375"/>
                <a:gd name="connsiteX60" fmla="*/ 214652 w 808421"/>
                <a:gd name="connsiteY60" fmla="*/ 184785 h 333375"/>
                <a:gd name="connsiteX61" fmla="*/ 214652 w 808421"/>
                <a:gd name="connsiteY61" fmla="*/ 184785 h 333375"/>
                <a:gd name="connsiteX62" fmla="*/ 214652 w 808421"/>
                <a:gd name="connsiteY62" fmla="*/ 184785 h 333375"/>
                <a:gd name="connsiteX63" fmla="*/ 214652 w 808421"/>
                <a:gd name="connsiteY63" fmla="*/ 184785 h 333375"/>
                <a:gd name="connsiteX64" fmla="*/ 237512 w 808421"/>
                <a:gd name="connsiteY64" fmla="*/ 168593 h 333375"/>
                <a:gd name="connsiteX65" fmla="*/ 252752 w 808421"/>
                <a:gd name="connsiteY65" fmla="*/ 121920 h 333375"/>
                <a:gd name="connsiteX66" fmla="*/ 252752 w 808421"/>
                <a:gd name="connsiteY66" fmla="*/ 333375 h 333375"/>
                <a:gd name="connsiteX67" fmla="*/ 300377 w 808421"/>
                <a:gd name="connsiteY67" fmla="*/ 333375 h 333375"/>
                <a:gd name="connsiteX68" fmla="*/ 300377 w 808421"/>
                <a:gd name="connsiteY68" fmla="*/ 190500 h 333375"/>
                <a:gd name="connsiteX69" fmla="*/ 319427 w 808421"/>
                <a:gd name="connsiteY69" fmla="*/ 190500 h 333375"/>
                <a:gd name="connsiteX70" fmla="*/ 319427 w 808421"/>
                <a:gd name="connsiteY70" fmla="*/ 333375 h 333375"/>
                <a:gd name="connsiteX71" fmla="*/ 367052 w 808421"/>
                <a:gd name="connsiteY71" fmla="*/ 333375 h 333375"/>
                <a:gd name="connsiteX72" fmla="*/ 367052 w 808421"/>
                <a:gd name="connsiteY72" fmla="*/ 122873 h 333375"/>
                <a:gd name="connsiteX73" fmla="*/ 382292 w 808421"/>
                <a:gd name="connsiteY73" fmla="*/ 169545 h 333375"/>
                <a:gd name="connsiteX74" fmla="*/ 405152 w 808421"/>
                <a:gd name="connsiteY74" fmla="*/ 185738 h 333375"/>
                <a:gd name="connsiteX75" fmla="*/ 405152 w 808421"/>
                <a:gd name="connsiteY75" fmla="*/ 185738 h 333375"/>
                <a:gd name="connsiteX76" fmla="*/ 405152 w 808421"/>
                <a:gd name="connsiteY76" fmla="*/ 185738 h 333375"/>
                <a:gd name="connsiteX77" fmla="*/ 428012 w 808421"/>
                <a:gd name="connsiteY77" fmla="*/ 169545 h 333375"/>
                <a:gd name="connsiteX78" fmla="*/ 443252 w 808421"/>
                <a:gd name="connsiteY78" fmla="*/ 122873 h 333375"/>
                <a:gd name="connsiteX79" fmla="*/ 443252 w 808421"/>
                <a:gd name="connsiteY79" fmla="*/ 169545 h 333375"/>
                <a:gd name="connsiteX80" fmla="*/ 414677 w 808421"/>
                <a:gd name="connsiteY80" fmla="*/ 247650 h 333375"/>
                <a:gd name="connsiteX81" fmla="*/ 443252 w 808421"/>
                <a:gd name="connsiteY81" fmla="*/ 247650 h 333375"/>
                <a:gd name="connsiteX82" fmla="*/ 443252 w 808421"/>
                <a:gd name="connsiteY82" fmla="*/ 333375 h 333375"/>
                <a:gd name="connsiteX83" fmla="*/ 490877 w 808421"/>
                <a:gd name="connsiteY83" fmla="*/ 333375 h 333375"/>
                <a:gd name="connsiteX84" fmla="*/ 490877 w 808421"/>
                <a:gd name="connsiteY84" fmla="*/ 247650 h 333375"/>
                <a:gd name="connsiteX85" fmla="*/ 509927 w 808421"/>
                <a:gd name="connsiteY85" fmla="*/ 247650 h 333375"/>
                <a:gd name="connsiteX86" fmla="*/ 509927 w 808421"/>
                <a:gd name="connsiteY86" fmla="*/ 333375 h 333375"/>
                <a:gd name="connsiteX87" fmla="*/ 557552 w 808421"/>
                <a:gd name="connsiteY87" fmla="*/ 333375 h 333375"/>
                <a:gd name="connsiteX88" fmla="*/ 557552 w 808421"/>
                <a:gd name="connsiteY88" fmla="*/ 247650 h 333375"/>
                <a:gd name="connsiteX89" fmla="*/ 586127 w 808421"/>
                <a:gd name="connsiteY89" fmla="*/ 247650 h 333375"/>
                <a:gd name="connsiteX90" fmla="*/ 557552 w 808421"/>
                <a:gd name="connsiteY90" fmla="*/ 171450 h 333375"/>
                <a:gd name="connsiteX91" fmla="*/ 557552 w 808421"/>
                <a:gd name="connsiteY91" fmla="*/ 123825 h 333375"/>
                <a:gd name="connsiteX92" fmla="*/ 572792 w 808421"/>
                <a:gd name="connsiteY92" fmla="*/ 170498 h 333375"/>
                <a:gd name="connsiteX93" fmla="*/ 595652 w 808421"/>
                <a:gd name="connsiteY93" fmla="*/ 186690 h 333375"/>
                <a:gd name="connsiteX94" fmla="*/ 595652 w 808421"/>
                <a:gd name="connsiteY94" fmla="*/ 186690 h 333375"/>
                <a:gd name="connsiteX95" fmla="*/ 595652 w 808421"/>
                <a:gd name="connsiteY95" fmla="*/ 186690 h 333375"/>
                <a:gd name="connsiteX96" fmla="*/ 595652 w 808421"/>
                <a:gd name="connsiteY96" fmla="*/ 186690 h 333375"/>
                <a:gd name="connsiteX97" fmla="*/ 595652 w 808421"/>
                <a:gd name="connsiteY97" fmla="*/ 186690 h 333375"/>
                <a:gd name="connsiteX98" fmla="*/ 618512 w 808421"/>
                <a:gd name="connsiteY98" fmla="*/ 170498 h 333375"/>
                <a:gd name="connsiteX99" fmla="*/ 633752 w 808421"/>
                <a:gd name="connsiteY99" fmla="*/ 123825 h 333375"/>
                <a:gd name="connsiteX100" fmla="*/ 633752 w 808421"/>
                <a:gd name="connsiteY100" fmla="*/ 333375 h 333375"/>
                <a:gd name="connsiteX101" fmla="*/ 681377 w 808421"/>
                <a:gd name="connsiteY101" fmla="*/ 333375 h 333375"/>
                <a:gd name="connsiteX102" fmla="*/ 681377 w 808421"/>
                <a:gd name="connsiteY102" fmla="*/ 190500 h 333375"/>
                <a:gd name="connsiteX103" fmla="*/ 700427 w 808421"/>
                <a:gd name="connsiteY103" fmla="*/ 190500 h 333375"/>
                <a:gd name="connsiteX104" fmla="*/ 700427 w 808421"/>
                <a:gd name="connsiteY104" fmla="*/ 333375 h 333375"/>
                <a:gd name="connsiteX105" fmla="*/ 748052 w 808421"/>
                <a:gd name="connsiteY105" fmla="*/ 333375 h 333375"/>
                <a:gd name="connsiteX106" fmla="*/ 748052 w 808421"/>
                <a:gd name="connsiteY106" fmla="*/ 122873 h 333375"/>
                <a:gd name="connsiteX107" fmla="*/ 763292 w 808421"/>
                <a:gd name="connsiteY107" fmla="*/ 169545 h 333375"/>
                <a:gd name="connsiteX108" fmla="*/ 786152 w 808421"/>
                <a:gd name="connsiteY108" fmla="*/ 185738 h 333375"/>
                <a:gd name="connsiteX109" fmla="*/ 796629 w 808421"/>
                <a:gd name="connsiteY109" fmla="*/ 183833 h 333375"/>
                <a:gd name="connsiteX110" fmla="*/ 807107 w 808421"/>
                <a:gd name="connsiteY110" fmla="*/ 153352 h 333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</a:cxnLst>
              <a:rect l="l" t="t" r="r" b="b"/>
              <a:pathLst>
                <a:path w="808421" h="333375">
                  <a:moveTo>
                    <a:pt x="807107" y="153352"/>
                  </a:moveTo>
                  <a:lnTo>
                    <a:pt x="778532" y="66675"/>
                  </a:lnTo>
                  <a:lnTo>
                    <a:pt x="769007" y="39052"/>
                  </a:lnTo>
                  <a:cubicBezTo>
                    <a:pt x="768054" y="36195"/>
                    <a:pt x="767102" y="34290"/>
                    <a:pt x="765197" y="31432"/>
                  </a:cubicBezTo>
                  <a:cubicBezTo>
                    <a:pt x="749957" y="15240"/>
                    <a:pt x="729954" y="4763"/>
                    <a:pt x="707094" y="952"/>
                  </a:cubicBezTo>
                  <a:cubicBezTo>
                    <a:pt x="700427" y="0"/>
                    <a:pt x="694712" y="0"/>
                    <a:pt x="688997" y="0"/>
                  </a:cubicBezTo>
                  <a:cubicBezTo>
                    <a:pt x="683282" y="0"/>
                    <a:pt x="677567" y="0"/>
                    <a:pt x="672804" y="952"/>
                  </a:cubicBezTo>
                  <a:cubicBezTo>
                    <a:pt x="649944" y="4763"/>
                    <a:pt x="629942" y="15240"/>
                    <a:pt x="614702" y="31432"/>
                  </a:cubicBezTo>
                  <a:cubicBezTo>
                    <a:pt x="612797" y="33338"/>
                    <a:pt x="610892" y="36195"/>
                    <a:pt x="610892" y="39052"/>
                  </a:cubicBezTo>
                  <a:lnTo>
                    <a:pt x="601367" y="66675"/>
                  </a:lnTo>
                  <a:lnTo>
                    <a:pt x="594699" y="86677"/>
                  </a:lnTo>
                  <a:lnTo>
                    <a:pt x="587079" y="66675"/>
                  </a:lnTo>
                  <a:lnTo>
                    <a:pt x="577554" y="39052"/>
                  </a:lnTo>
                  <a:cubicBezTo>
                    <a:pt x="576602" y="36195"/>
                    <a:pt x="575649" y="34290"/>
                    <a:pt x="573744" y="31432"/>
                  </a:cubicBezTo>
                  <a:cubicBezTo>
                    <a:pt x="558504" y="15240"/>
                    <a:pt x="538502" y="4763"/>
                    <a:pt x="515642" y="952"/>
                  </a:cubicBezTo>
                  <a:cubicBezTo>
                    <a:pt x="509927" y="0"/>
                    <a:pt x="504212" y="0"/>
                    <a:pt x="498497" y="0"/>
                  </a:cubicBezTo>
                  <a:cubicBezTo>
                    <a:pt x="492782" y="0"/>
                    <a:pt x="487067" y="0"/>
                    <a:pt x="482304" y="952"/>
                  </a:cubicBezTo>
                  <a:cubicBezTo>
                    <a:pt x="459444" y="4763"/>
                    <a:pt x="439442" y="15240"/>
                    <a:pt x="424202" y="31432"/>
                  </a:cubicBezTo>
                  <a:cubicBezTo>
                    <a:pt x="422297" y="33338"/>
                    <a:pt x="420392" y="36195"/>
                    <a:pt x="420392" y="39052"/>
                  </a:cubicBezTo>
                  <a:lnTo>
                    <a:pt x="410867" y="66675"/>
                  </a:lnTo>
                  <a:lnTo>
                    <a:pt x="404199" y="86677"/>
                  </a:lnTo>
                  <a:lnTo>
                    <a:pt x="396579" y="66675"/>
                  </a:lnTo>
                  <a:lnTo>
                    <a:pt x="387054" y="39052"/>
                  </a:lnTo>
                  <a:cubicBezTo>
                    <a:pt x="386102" y="36195"/>
                    <a:pt x="385149" y="34290"/>
                    <a:pt x="383244" y="31432"/>
                  </a:cubicBezTo>
                  <a:cubicBezTo>
                    <a:pt x="368004" y="15240"/>
                    <a:pt x="348002" y="4763"/>
                    <a:pt x="325142" y="952"/>
                  </a:cubicBezTo>
                  <a:cubicBezTo>
                    <a:pt x="319427" y="0"/>
                    <a:pt x="313712" y="0"/>
                    <a:pt x="307997" y="0"/>
                  </a:cubicBezTo>
                  <a:cubicBezTo>
                    <a:pt x="302282" y="0"/>
                    <a:pt x="296567" y="0"/>
                    <a:pt x="291804" y="952"/>
                  </a:cubicBezTo>
                  <a:cubicBezTo>
                    <a:pt x="268944" y="4763"/>
                    <a:pt x="248942" y="15240"/>
                    <a:pt x="233702" y="31432"/>
                  </a:cubicBezTo>
                  <a:cubicBezTo>
                    <a:pt x="231797" y="33338"/>
                    <a:pt x="229892" y="36195"/>
                    <a:pt x="229892" y="39052"/>
                  </a:cubicBezTo>
                  <a:lnTo>
                    <a:pt x="220367" y="66675"/>
                  </a:lnTo>
                  <a:lnTo>
                    <a:pt x="213699" y="86677"/>
                  </a:lnTo>
                  <a:lnTo>
                    <a:pt x="206079" y="66675"/>
                  </a:lnTo>
                  <a:lnTo>
                    <a:pt x="196554" y="39052"/>
                  </a:lnTo>
                  <a:cubicBezTo>
                    <a:pt x="195602" y="36195"/>
                    <a:pt x="194649" y="34290"/>
                    <a:pt x="192744" y="31432"/>
                  </a:cubicBezTo>
                  <a:cubicBezTo>
                    <a:pt x="177504" y="15240"/>
                    <a:pt x="157502" y="4763"/>
                    <a:pt x="134642" y="952"/>
                  </a:cubicBezTo>
                  <a:cubicBezTo>
                    <a:pt x="127974" y="0"/>
                    <a:pt x="123212" y="0"/>
                    <a:pt x="117497" y="0"/>
                  </a:cubicBezTo>
                  <a:cubicBezTo>
                    <a:pt x="111782" y="0"/>
                    <a:pt x="106067" y="0"/>
                    <a:pt x="101304" y="952"/>
                  </a:cubicBezTo>
                  <a:cubicBezTo>
                    <a:pt x="78444" y="4763"/>
                    <a:pt x="58442" y="15240"/>
                    <a:pt x="43202" y="31432"/>
                  </a:cubicBezTo>
                  <a:cubicBezTo>
                    <a:pt x="41297" y="33338"/>
                    <a:pt x="39392" y="36195"/>
                    <a:pt x="39392" y="39052"/>
                  </a:cubicBezTo>
                  <a:lnTo>
                    <a:pt x="29867" y="66675"/>
                  </a:lnTo>
                  <a:lnTo>
                    <a:pt x="1292" y="153352"/>
                  </a:lnTo>
                  <a:cubicBezTo>
                    <a:pt x="-2518" y="164783"/>
                    <a:pt x="2244" y="178118"/>
                    <a:pt x="13674" y="183833"/>
                  </a:cubicBezTo>
                  <a:cubicBezTo>
                    <a:pt x="17484" y="185738"/>
                    <a:pt x="20342" y="185738"/>
                    <a:pt x="24152" y="185738"/>
                  </a:cubicBezTo>
                  <a:cubicBezTo>
                    <a:pt x="33677" y="185738"/>
                    <a:pt x="43202" y="179070"/>
                    <a:pt x="47012" y="169545"/>
                  </a:cubicBezTo>
                  <a:lnTo>
                    <a:pt x="62252" y="122873"/>
                  </a:lnTo>
                  <a:lnTo>
                    <a:pt x="62252" y="170498"/>
                  </a:lnTo>
                  <a:lnTo>
                    <a:pt x="33677" y="246698"/>
                  </a:lnTo>
                  <a:lnTo>
                    <a:pt x="62252" y="246698"/>
                  </a:lnTo>
                  <a:lnTo>
                    <a:pt x="62252" y="332423"/>
                  </a:lnTo>
                  <a:lnTo>
                    <a:pt x="109877" y="332423"/>
                  </a:lnTo>
                  <a:lnTo>
                    <a:pt x="109877" y="246698"/>
                  </a:lnTo>
                  <a:lnTo>
                    <a:pt x="128927" y="246698"/>
                  </a:lnTo>
                  <a:lnTo>
                    <a:pt x="128927" y="332423"/>
                  </a:lnTo>
                  <a:lnTo>
                    <a:pt x="176552" y="332423"/>
                  </a:lnTo>
                  <a:lnTo>
                    <a:pt x="176552" y="246698"/>
                  </a:lnTo>
                  <a:lnTo>
                    <a:pt x="205127" y="246698"/>
                  </a:lnTo>
                  <a:lnTo>
                    <a:pt x="176552" y="168593"/>
                  </a:lnTo>
                  <a:lnTo>
                    <a:pt x="176552" y="121920"/>
                  </a:lnTo>
                  <a:lnTo>
                    <a:pt x="191792" y="168593"/>
                  </a:lnTo>
                  <a:cubicBezTo>
                    <a:pt x="194649" y="178118"/>
                    <a:pt x="204174" y="184785"/>
                    <a:pt x="214652" y="184785"/>
                  </a:cubicBezTo>
                  <a:cubicBezTo>
                    <a:pt x="214652" y="184785"/>
                    <a:pt x="214652" y="184785"/>
                    <a:pt x="214652" y="184785"/>
                  </a:cubicBezTo>
                  <a:cubicBezTo>
                    <a:pt x="214652" y="184785"/>
                    <a:pt x="214652" y="184785"/>
                    <a:pt x="214652" y="184785"/>
                  </a:cubicBezTo>
                  <a:lnTo>
                    <a:pt x="214652" y="184785"/>
                  </a:lnTo>
                  <a:lnTo>
                    <a:pt x="214652" y="184785"/>
                  </a:lnTo>
                  <a:cubicBezTo>
                    <a:pt x="224177" y="184785"/>
                    <a:pt x="233702" y="178118"/>
                    <a:pt x="237512" y="168593"/>
                  </a:cubicBezTo>
                  <a:lnTo>
                    <a:pt x="252752" y="121920"/>
                  </a:lnTo>
                  <a:lnTo>
                    <a:pt x="252752" y="333375"/>
                  </a:lnTo>
                  <a:lnTo>
                    <a:pt x="300377" y="333375"/>
                  </a:lnTo>
                  <a:lnTo>
                    <a:pt x="300377" y="190500"/>
                  </a:lnTo>
                  <a:lnTo>
                    <a:pt x="319427" y="190500"/>
                  </a:lnTo>
                  <a:lnTo>
                    <a:pt x="319427" y="333375"/>
                  </a:lnTo>
                  <a:lnTo>
                    <a:pt x="367052" y="333375"/>
                  </a:lnTo>
                  <a:lnTo>
                    <a:pt x="367052" y="122873"/>
                  </a:lnTo>
                  <a:lnTo>
                    <a:pt x="382292" y="169545"/>
                  </a:lnTo>
                  <a:cubicBezTo>
                    <a:pt x="386102" y="180023"/>
                    <a:pt x="394674" y="185738"/>
                    <a:pt x="405152" y="185738"/>
                  </a:cubicBezTo>
                  <a:lnTo>
                    <a:pt x="405152" y="185738"/>
                  </a:lnTo>
                  <a:cubicBezTo>
                    <a:pt x="405152" y="185738"/>
                    <a:pt x="405152" y="185738"/>
                    <a:pt x="405152" y="185738"/>
                  </a:cubicBezTo>
                  <a:cubicBezTo>
                    <a:pt x="414677" y="185738"/>
                    <a:pt x="424202" y="179070"/>
                    <a:pt x="428012" y="169545"/>
                  </a:cubicBezTo>
                  <a:lnTo>
                    <a:pt x="443252" y="122873"/>
                  </a:lnTo>
                  <a:lnTo>
                    <a:pt x="443252" y="169545"/>
                  </a:lnTo>
                  <a:lnTo>
                    <a:pt x="414677" y="247650"/>
                  </a:lnTo>
                  <a:lnTo>
                    <a:pt x="443252" y="247650"/>
                  </a:lnTo>
                  <a:lnTo>
                    <a:pt x="443252" y="333375"/>
                  </a:lnTo>
                  <a:lnTo>
                    <a:pt x="490877" y="333375"/>
                  </a:lnTo>
                  <a:lnTo>
                    <a:pt x="490877" y="247650"/>
                  </a:lnTo>
                  <a:lnTo>
                    <a:pt x="509927" y="247650"/>
                  </a:lnTo>
                  <a:lnTo>
                    <a:pt x="509927" y="333375"/>
                  </a:lnTo>
                  <a:lnTo>
                    <a:pt x="557552" y="333375"/>
                  </a:lnTo>
                  <a:lnTo>
                    <a:pt x="557552" y="247650"/>
                  </a:lnTo>
                  <a:lnTo>
                    <a:pt x="586127" y="247650"/>
                  </a:lnTo>
                  <a:lnTo>
                    <a:pt x="557552" y="171450"/>
                  </a:lnTo>
                  <a:lnTo>
                    <a:pt x="557552" y="123825"/>
                  </a:lnTo>
                  <a:lnTo>
                    <a:pt x="572792" y="170498"/>
                  </a:lnTo>
                  <a:cubicBezTo>
                    <a:pt x="575649" y="180023"/>
                    <a:pt x="585174" y="186690"/>
                    <a:pt x="595652" y="186690"/>
                  </a:cubicBezTo>
                  <a:cubicBezTo>
                    <a:pt x="595652" y="186690"/>
                    <a:pt x="595652" y="186690"/>
                    <a:pt x="595652" y="186690"/>
                  </a:cubicBezTo>
                  <a:cubicBezTo>
                    <a:pt x="595652" y="186690"/>
                    <a:pt x="595652" y="186690"/>
                    <a:pt x="595652" y="186690"/>
                  </a:cubicBezTo>
                  <a:cubicBezTo>
                    <a:pt x="595652" y="186690"/>
                    <a:pt x="595652" y="186690"/>
                    <a:pt x="595652" y="186690"/>
                  </a:cubicBezTo>
                  <a:cubicBezTo>
                    <a:pt x="595652" y="186690"/>
                    <a:pt x="595652" y="186690"/>
                    <a:pt x="595652" y="186690"/>
                  </a:cubicBezTo>
                  <a:cubicBezTo>
                    <a:pt x="605177" y="186690"/>
                    <a:pt x="614702" y="180023"/>
                    <a:pt x="618512" y="170498"/>
                  </a:cubicBezTo>
                  <a:lnTo>
                    <a:pt x="633752" y="123825"/>
                  </a:lnTo>
                  <a:lnTo>
                    <a:pt x="633752" y="333375"/>
                  </a:lnTo>
                  <a:lnTo>
                    <a:pt x="681377" y="333375"/>
                  </a:lnTo>
                  <a:lnTo>
                    <a:pt x="681377" y="190500"/>
                  </a:lnTo>
                  <a:lnTo>
                    <a:pt x="700427" y="190500"/>
                  </a:lnTo>
                  <a:lnTo>
                    <a:pt x="700427" y="333375"/>
                  </a:lnTo>
                  <a:lnTo>
                    <a:pt x="748052" y="333375"/>
                  </a:lnTo>
                  <a:lnTo>
                    <a:pt x="748052" y="122873"/>
                  </a:lnTo>
                  <a:lnTo>
                    <a:pt x="763292" y="169545"/>
                  </a:lnTo>
                  <a:cubicBezTo>
                    <a:pt x="766149" y="179070"/>
                    <a:pt x="775674" y="185738"/>
                    <a:pt x="786152" y="185738"/>
                  </a:cubicBezTo>
                  <a:cubicBezTo>
                    <a:pt x="789962" y="185738"/>
                    <a:pt x="792819" y="184785"/>
                    <a:pt x="796629" y="183833"/>
                  </a:cubicBezTo>
                  <a:cubicBezTo>
                    <a:pt x="806154" y="178118"/>
                    <a:pt x="810917" y="164783"/>
                    <a:pt x="807107" y="153352"/>
                  </a:cubicBezTo>
                  <a:close/>
                </a:path>
              </a:pathLst>
            </a:custGeom>
            <a:solidFill>
              <a:srgbClr val="0C448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4" name="Полилиния: фигура 153">
              <a:extLst>
                <a:ext uri="{FF2B5EF4-FFF2-40B4-BE49-F238E27FC236}">
                  <a16:creationId xmlns:a16="http://schemas.microsoft.com/office/drawing/2014/main" id="{A40A8A4F-ABFB-41A4-AE6E-783F078CA2F2}"/>
                </a:ext>
              </a:extLst>
            </p:cNvPr>
            <p:cNvSpPr/>
            <p:nvPr/>
          </p:nvSpPr>
          <p:spPr>
            <a:xfrm>
              <a:off x="7829792" y="2466606"/>
              <a:ext cx="114300" cy="114300"/>
            </a:xfrm>
            <a:custGeom>
              <a:avLst/>
              <a:gdLst>
                <a:gd name="connsiteX0" fmla="*/ 114300 w 114300"/>
                <a:gd name="connsiteY0" fmla="*/ 57150 h 114300"/>
                <a:gd name="connsiteX1" fmla="*/ 57150 w 114300"/>
                <a:gd name="connsiteY1" fmla="*/ 114300 h 114300"/>
                <a:gd name="connsiteX2" fmla="*/ 0 w 114300"/>
                <a:gd name="connsiteY2" fmla="*/ 57150 h 114300"/>
                <a:gd name="connsiteX3" fmla="*/ 57150 w 114300"/>
                <a:gd name="connsiteY3" fmla="*/ 0 h 114300"/>
                <a:gd name="connsiteX4" fmla="*/ 114300 w 114300"/>
                <a:gd name="connsiteY4" fmla="*/ 57150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4300" y="57150"/>
                  </a:moveTo>
                  <a:cubicBezTo>
                    <a:pt x="114300" y="88713"/>
                    <a:pt x="88713" y="114300"/>
                    <a:pt x="57150" y="114300"/>
                  </a:cubicBezTo>
                  <a:cubicBezTo>
                    <a:pt x="25587" y="114300"/>
                    <a:pt x="0" y="88713"/>
                    <a:pt x="0" y="57150"/>
                  </a:cubicBezTo>
                  <a:cubicBezTo>
                    <a:pt x="0" y="25587"/>
                    <a:pt x="25587" y="0"/>
                    <a:pt x="57150" y="0"/>
                  </a:cubicBezTo>
                  <a:cubicBezTo>
                    <a:pt x="88713" y="0"/>
                    <a:pt x="114300" y="25587"/>
                    <a:pt x="114300" y="57150"/>
                  </a:cubicBezTo>
                  <a:close/>
                </a:path>
              </a:pathLst>
            </a:custGeom>
            <a:solidFill>
              <a:srgbClr val="0C448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5" name="Полилиния: фигура 154">
              <a:extLst>
                <a:ext uri="{FF2B5EF4-FFF2-40B4-BE49-F238E27FC236}">
                  <a16:creationId xmlns:a16="http://schemas.microsoft.com/office/drawing/2014/main" id="{E35D9A47-FE86-44C8-A360-25719F4C1BA4}"/>
                </a:ext>
              </a:extLst>
            </p:cNvPr>
            <p:cNvSpPr/>
            <p:nvPr/>
          </p:nvSpPr>
          <p:spPr>
            <a:xfrm>
              <a:off x="8210792" y="2466606"/>
              <a:ext cx="114300" cy="114300"/>
            </a:xfrm>
            <a:custGeom>
              <a:avLst/>
              <a:gdLst>
                <a:gd name="connsiteX0" fmla="*/ 114300 w 114300"/>
                <a:gd name="connsiteY0" fmla="*/ 57150 h 114300"/>
                <a:gd name="connsiteX1" fmla="*/ 57150 w 114300"/>
                <a:gd name="connsiteY1" fmla="*/ 114300 h 114300"/>
                <a:gd name="connsiteX2" fmla="*/ 0 w 114300"/>
                <a:gd name="connsiteY2" fmla="*/ 57150 h 114300"/>
                <a:gd name="connsiteX3" fmla="*/ 57150 w 114300"/>
                <a:gd name="connsiteY3" fmla="*/ 0 h 114300"/>
                <a:gd name="connsiteX4" fmla="*/ 114300 w 114300"/>
                <a:gd name="connsiteY4" fmla="*/ 57150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4300" y="57150"/>
                  </a:moveTo>
                  <a:cubicBezTo>
                    <a:pt x="114300" y="88713"/>
                    <a:pt x="88713" y="114300"/>
                    <a:pt x="57150" y="114300"/>
                  </a:cubicBezTo>
                  <a:cubicBezTo>
                    <a:pt x="25587" y="114300"/>
                    <a:pt x="0" y="88713"/>
                    <a:pt x="0" y="57150"/>
                  </a:cubicBezTo>
                  <a:cubicBezTo>
                    <a:pt x="0" y="25587"/>
                    <a:pt x="25587" y="0"/>
                    <a:pt x="57150" y="0"/>
                  </a:cubicBezTo>
                  <a:cubicBezTo>
                    <a:pt x="88713" y="0"/>
                    <a:pt x="114300" y="25587"/>
                    <a:pt x="114300" y="57150"/>
                  </a:cubicBezTo>
                  <a:close/>
                </a:path>
              </a:pathLst>
            </a:custGeom>
            <a:solidFill>
              <a:srgbClr val="0C448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6" name="Полилиния: фигура 155">
              <a:extLst>
                <a:ext uri="{FF2B5EF4-FFF2-40B4-BE49-F238E27FC236}">
                  <a16:creationId xmlns:a16="http://schemas.microsoft.com/office/drawing/2014/main" id="{95209604-C60D-4012-AF47-C06A56AECBF9}"/>
                </a:ext>
              </a:extLst>
            </p:cNvPr>
            <p:cNvSpPr/>
            <p:nvPr/>
          </p:nvSpPr>
          <p:spPr>
            <a:xfrm>
              <a:off x="8020292" y="2466606"/>
              <a:ext cx="114300" cy="114300"/>
            </a:xfrm>
            <a:custGeom>
              <a:avLst/>
              <a:gdLst>
                <a:gd name="connsiteX0" fmla="*/ 114300 w 114300"/>
                <a:gd name="connsiteY0" fmla="*/ 57150 h 114300"/>
                <a:gd name="connsiteX1" fmla="*/ 57150 w 114300"/>
                <a:gd name="connsiteY1" fmla="*/ 114300 h 114300"/>
                <a:gd name="connsiteX2" fmla="*/ 0 w 114300"/>
                <a:gd name="connsiteY2" fmla="*/ 57150 h 114300"/>
                <a:gd name="connsiteX3" fmla="*/ 57150 w 114300"/>
                <a:gd name="connsiteY3" fmla="*/ 0 h 114300"/>
                <a:gd name="connsiteX4" fmla="*/ 114300 w 114300"/>
                <a:gd name="connsiteY4" fmla="*/ 57150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4300" y="57150"/>
                  </a:moveTo>
                  <a:cubicBezTo>
                    <a:pt x="114300" y="88713"/>
                    <a:pt x="88713" y="114300"/>
                    <a:pt x="57150" y="114300"/>
                  </a:cubicBezTo>
                  <a:cubicBezTo>
                    <a:pt x="25587" y="114300"/>
                    <a:pt x="0" y="88713"/>
                    <a:pt x="0" y="57150"/>
                  </a:cubicBezTo>
                  <a:cubicBezTo>
                    <a:pt x="0" y="25587"/>
                    <a:pt x="25587" y="0"/>
                    <a:pt x="57150" y="0"/>
                  </a:cubicBezTo>
                  <a:cubicBezTo>
                    <a:pt x="88713" y="0"/>
                    <a:pt x="114300" y="25587"/>
                    <a:pt x="114300" y="57150"/>
                  </a:cubicBezTo>
                  <a:close/>
                </a:path>
              </a:pathLst>
            </a:custGeom>
            <a:solidFill>
              <a:srgbClr val="0C448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7" name="TextBox 156">
            <a:extLst>
              <a:ext uri="{FF2B5EF4-FFF2-40B4-BE49-F238E27FC236}">
                <a16:creationId xmlns:a16="http://schemas.microsoft.com/office/drawing/2014/main" id="{D1508925-BA35-41FE-9533-5F19451DED31}"/>
              </a:ext>
            </a:extLst>
          </p:cNvPr>
          <p:cNvSpPr txBox="1"/>
          <p:nvPr/>
        </p:nvSpPr>
        <p:spPr>
          <a:xfrm>
            <a:off x="5629324" y="5376146"/>
            <a:ext cx="158906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marR="0" lvl="0" indent="0" algn="l" defTabSz="9242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22222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0597003F-191A-4C96-B646-29796CA84DF7}"/>
              </a:ext>
            </a:extLst>
          </p:cNvPr>
          <p:cNvSpPr txBox="1"/>
          <p:nvPr/>
        </p:nvSpPr>
        <p:spPr>
          <a:xfrm>
            <a:off x="7261551" y="4994702"/>
            <a:ext cx="362600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marR="0" lvl="0" indent="0" algn="l" defTabSz="9242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31%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242CDBF8-8EF4-4026-9B9B-843317A5735B}"/>
              </a:ext>
            </a:extLst>
          </p:cNvPr>
          <p:cNvSpPr txBox="1"/>
          <p:nvPr/>
        </p:nvSpPr>
        <p:spPr>
          <a:xfrm>
            <a:off x="7367249" y="5266880"/>
            <a:ext cx="158906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marR="0" lvl="0" indent="0" algn="l" defTabSz="9242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22222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B675B443-715B-44EA-8C19-BFF4CE54A06B}"/>
              </a:ext>
            </a:extLst>
          </p:cNvPr>
          <p:cNvSpPr txBox="1"/>
          <p:nvPr/>
        </p:nvSpPr>
        <p:spPr>
          <a:xfrm>
            <a:off x="5505915" y="5728502"/>
            <a:ext cx="362600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marR="0" lvl="0" indent="0" algn="l" defTabSz="9242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22%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B6BD6C59-61B8-4FB7-AC81-0D8F040C8165}"/>
              </a:ext>
            </a:extLst>
          </p:cNvPr>
          <p:cNvSpPr txBox="1"/>
          <p:nvPr/>
        </p:nvSpPr>
        <p:spPr>
          <a:xfrm>
            <a:off x="5325417" y="5962904"/>
            <a:ext cx="856913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marR="0" lvl="0" indent="0" algn="l" defTabSz="9242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 и более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22222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2" name="Round Diagonal Corner Rectangle 96">
            <a:extLst>
              <a:ext uri="{FF2B5EF4-FFF2-40B4-BE49-F238E27FC236}">
                <a16:creationId xmlns:a16="http://schemas.microsoft.com/office/drawing/2014/main" id="{036C0389-EAF6-4692-ABF0-3A55B3EEC54E}"/>
              </a:ext>
            </a:extLst>
          </p:cNvPr>
          <p:cNvSpPr/>
          <p:nvPr/>
        </p:nvSpPr>
        <p:spPr>
          <a:xfrm flipH="1">
            <a:off x="6527048" y="5657546"/>
            <a:ext cx="974565" cy="540525"/>
          </a:xfrm>
          <a:prstGeom prst="round2DiagRect">
            <a:avLst>
              <a:gd name="adj1" fmla="val 16667"/>
              <a:gd name="adj2" fmla="val 50000"/>
            </a:avLst>
          </a:prstGeom>
          <a:solidFill>
            <a:schemeClr val="bg1">
              <a:lumMod val="95000"/>
            </a:schemeClr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24282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22222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3E52A538-4304-4EE7-96C5-C4CDC0656BB3}"/>
              </a:ext>
            </a:extLst>
          </p:cNvPr>
          <p:cNvSpPr txBox="1"/>
          <p:nvPr/>
        </p:nvSpPr>
        <p:spPr>
          <a:xfrm>
            <a:off x="6729185" y="5891447"/>
            <a:ext cx="92262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marR="0" lvl="0" indent="0" algn="l" defTabSz="9242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Ни одного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22222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3234CC7C-8FF8-4398-B726-B87953E6286E}"/>
              </a:ext>
            </a:extLst>
          </p:cNvPr>
          <p:cNvSpPr txBox="1"/>
          <p:nvPr/>
        </p:nvSpPr>
        <p:spPr>
          <a:xfrm>
            <a:off x="6841795" y="5708414"/>
            <a:ext cx="362600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marR="0" lvl="0" indent="0" algn="l" defTabSz="9242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25%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5" name="Graphic 27" descr="Family with boy">
            <a:extLst>
              <a:ext uri="{FF2B5EF4-FFF2-40B4-BE49-F238E27FC236}">
                <a16:creationId xmlns:a16="http://schemas.microsoft.com/office/drawing/2014/main" id="{514378F0-000A-41E9-A001-1074F369F83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698289" y="4902657"/>
            <a:ext cx="661269" cy="714477"/>
          </a:xfrm>
          <a:prstGeom prst="rect">
            <a:avLst/>
          </a:prstGeom>
        </p:spPr>
      </p:pic>
      <p:graphicFrame>
        <p:nvGraphicFramePr>
          <p:cNvPr id="166" name="Diagramm 32">
            <a:extLst>
              <a:ext uri="{FF2B5EF4-FFF2-40B4-BE49-F238E27FC236}">
                <a16:creationId xmlns:a16="http://schemas.microsoft.com/office/drawing/2014/main" id="{2871A2F1-D2E5-454E-AFDC-57CC0C6500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97655033"/>
              </p:ext>
            </p:extLst>
          </p:nvPr>
        </p:nvGraphicFramePr>
        <p:xfrm>
          <a:off x="4685238" y="1374033"/>
          <a:ext cx="2344840" cy="8825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AC006FA2-C0B2-401E-BA71-77BC92BF8D89}"/>
              </a:ext>
            </a:extLst>
          </p:cNvPr>
          <p:cNvGrpSpPr/>
          <p:nvPr/>
        </p:nvGrpSpPr>
        <p:grpSpPr>
          <a:xfrm>
            <a:off x="491746" y="960070"/>
            <a:ext cx="1291828" cy="863676"/>
            <a:chOff x="2980894" y="1085032"/>
            <a:chExt cx="1539001" cy="1086932"/>
          </a:xfrm>
        </p:grpSpPr>
        <p:sp>
          <p:nvSpPr>
            <p:cNvPr id="108" name="Полилиния: Фигура 169" descr="График с контуром человека">
              <a:extLst>
                <a:ext uri="{FF2B5EF4-FFF2-40B4-BE49-F238E27FC236}">
                  <a16:creationId xmlns:a16="http://schemas.microsoft.com/office/drawing/2014/main" id="{FF62B086-67DE-4AC3-801C-9979D895EBC4}"/>
                </a:ext>
              </a:extLst>
            </p:cNvPr>
            <p:cNvSpPr/>
            <p:nvPr/>
          </p:nvSpPr>
          <p:spPr>
            <a:xfrm>
              <a:off x="2980894" y="1085033"/>
              <a:ext cx="487547" cy="1086931"/>
            </a:xfrm>
            <a:custGeom>
              <a:avLst/>
              <a:gdLst>
                <a:gd name="connsiteX0" fmla="*/ 330610 w 1279418"/>
                <a:gd name="connsiteY0" fmla="*/ 630871 h 2843630"/>
                <a:gd name="connsiteX1" fmla="*/ 950643 w 1279418"/>
                <a:gd name="connsiteY1" fmla="*/ 630871 h 2843630"/>
                <a:gd name="connsiteX2" fmla="*/ 1115094 w 1279418"/>
                <a:gd name="connsiteY2" fmla="*/ 739877 h 2843630"/>
                <a:gd name="connsiteX3" fmla="*/ 1118085 w 1279418"/>
                <a:gd name="connsiteY3" fmla="*/ 754690 h 2843630"/>
                <a:gd name="connsiteX4" fmla="*/ 1127860 w 1279418"/>
                <a:gd name="connsiteY4" fmla="*/ 779369 h 2843630"/>
                <a:gd name="connsiteX5" fmla="*/ 1277697 w 1279418"/>
                <a:gd name="connsiteY5" fmla="*/ 1612696 h 2843630"/>
                <a:gd name="connsiteX6" fmla="*/ 1190578 w 1279418"/>
                <a:gd name="connsiteY6" fmla="*/ 1738012 h 2843630"/>
                <a:gd name="connsiteX7" fmla="*/ 1065262 w 1279418"/>
                <a:gd name="connsiteY7" fmla="*/ 1650893 h 2843630"/>
                <a:gd name="connsiteX8" fmla="*/ 946038 w 1279418"/>
                <a:gd name="connsiteY8" fmla="*/ 987825 h 2843630"/>
                <a:gd name="connsiteX9" fmla="*/ 917536 w 1279418"/>
                <a:gd name="connsiteY9" fmla="*/ 987825 h 2843630"/>
                <a:gd name="connsiteX10" fmla="*/ 917536 w 1279418"/>
                <a:gd name="connsiteY10" fmla="*/ 1331686 h 2843630"/>
                <a:gd name="connsiteX11" fmla="*/ 1014281 w 1279418"/>
                <a:gd name="connsiteY11" fmla="*/ 1616543 h 2843630"/>
                <a:gd name="connsiteX12" fmla="*/ 960580 w 1279418"/>
                <a:gd name="connsiteY12" fmla="*/ 2066380 h 2843630"/>
                <a:gd name="connsiteX13" fmla="*/ 942594 w 1279418"/>
                <a:gd name="connsiteY13" fmla="*/ 2066636 h 2843630"/>
                <a:gd name="connsiteX14" fmla="*/ 942594 w 1279418"/>
                <a:gd name="connsiteY14" fmla="*/ 2722978 h 2843630"/>
                <a:gd name="connsiteX15" fmla="*/ 821942 w 1279418"/>
                <a:gd name="connsiteY15" fmla="*/ 2843630 h 2843630"/>
                <a:gd name="connsiteX16" fmla="*/ 816225 w 1279418"/>
                <a:gd name="connsiteY16" fmla="*/ 2843630 h 2843630"/>
                <a:gd name="connsiteX17" fmla="*/ 695573 w 1279418"/>
                <a:gd name="connsiteY17" fmla="*/ 2722978 h 2843630"/>
                <a:gd name="connsiteX18" fmla="*/ 695573 w 1279418"/>
                <a:gd name="connsiteY18" fmla="*/ 2070157 h 2843630"/>
                <a:gd name="connsiteX19" fmla="*/ 584764 w 1279418"/>
                <a:gd name="connsiteY19" fmla="*/ 2071736 h 2843630"/>
                <a:gd name="connsiteX20" fmla="*/ 584764 w 1279418"/>
                <a:gd name="connsiteY20" fmla="*/ 2722978 h 2843630"/>
                <a:gd name="connsiteX21" fmla="*/ 464112 w 1279418"/>
                <a:gd name="connsiteY21" fmla="*/ 2843630 h 2843630"/>
                <a:gd name="connsiteX22" fmla="*/ 458395 w 1279418"/>
                <a:gd name="connsiteY22" fmla="*/ 2843630 h 2843630"/>
                <a:gd name="connsiteX23" fmla="*/ 337743 w 1279418"/>
                <a:gd name="connsiteY23" fmla="*/ 2722978 h 2843630"/>
                <a:gd name="connsiteX24" fmla="*/ 337743 w 1279418"/>
                <a:gd name="connsiteY24" fmla="*/ 2075257 h 2843630"/>
                <a:gd name="connsiteX25" fmla="*/ 304101 w 1279418"/>
                <a:gd name="connsiteY25" fmla="*/ 2075736 h 2843630"/>
                <a:gd name="connsiteX26" fmla="*/ 250400 w 1279418"/>
                <a:gd name="connsiteY26" fmla="*/ 1616543 h 2843630"/>
                <a:gd name="connsiteX27" fmla="*/ 347144 w 1279418"/>
                <a:gd name="connsiteY27" fmla="*/ 1331689 h 2843630"/>
                <a:gd name="connsiteX28" fmla="*/ 347144 w 1279418"/>
                <a:gd name="connsiteY28" fmla="*/ 987825 h 2843630"/>
                <a:gd name="connsiteX29" fmla="*/ 333380 w 1279418"/>
                <a:gd name="connsiteY29" fmla="*/ 987825 h 2843630"/>
                <a:gd name="connsiteX30" fmla="*/ 214156 w 1279418"/>
                <a:gd name="connsiteY30" fmla="*/ 1650893 h 2843630"/>
                <a:gd name="connsiteX31" fmla="*/ 88840 w 1279418"/>
                <a:gd name="connsiteY31" fmla="*/ 1738012 h 2843630"/>
                <a:gd name="connsiteX32" fmla="*/ 1721 w 1279418"/>
                <a:gd name="connsiteY32" fmla="*/ 1612696 h 2843630"/>
                <a:gd name="connsiteX33" fmla="*/ 151558 w 1279418"/>
                <a:gd name="connsiteY33" fmla="*/ 779369 h 2843630"/>
                <a:gd name="connsiteX34" fmla="*/ 165076 w 1279418"/>
                <a:gd name="connsiteY34" fmla="*/ 745240 h 2843630"/>
                <a:gd name="connsiteX35" fmla="*/ 166159 w 1279418"/>
                <a:gd name="connsiteY35" fmla="*/ 739877 h 2843630"/>
                <a:gd name="connsiteX36" fmla="*/ 330610 w 1279418"/>
                <a:gd name="connsiteY36" fmla="*/ 630871 h 2843630"/>
                <a:gd name="connsiteX37" fmla="*/ 631229 w 1279418"/>
                <a:gd name="connsiteY37" fmla="*/ 0 h 2843630"/>
                <a:gd name="connsiteX38" fmla="*/ 930644 w 1279418"/>
                <a:gd name="connsiteY38" fmla="*/ 299414 h 2843630"/>
                <a:gd name="connsiteX39" fmla="*/ 631229 w 1279418"/>
                <a:gd name="connsiteY39" fmla="*/ 598828 h 2843630"/>
                <a:gd name="connsiteX40" fmla="*/ 331814 w 1279418"/>
                <a:gd name="connsiteY40" fmla="*/ 299414 h 2843630"/>
                <a:gd name="connsiteX41" fmla="*/ 631229 w 1279418"/>
                <a:gd name="connsiteY41" fmla="*/ 0 h 2843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279418" h="2843630">
                  <a:moveTo>
                    <a:pt x="330610" y="630871"/>
                  </a:moveTo>
                  <a:lnTo>
                    <a:pt x="950643" y="630871"/>
                  </a:lnTo>
                  <a:cubicBezTo>
                    <a:pt x="1024571" y="630871"/>
                    <a:pt x="1088000" y="675819"/>
                    <a:pt x="1115094" y="739877"/>
                  </a:cubicBezTo>
                  <a:lnTo>
                    <a:pt x="1118085" y="754690"/>
                  </a:lnTo>
                  <a:lnTo>
                    <a:pt x="1127860" y="779369"/>
                  </a:lnTo>
                  <a:lnTo>
                    <a:pt x="1277697" y="1612696"/>
                  </a:lnTo>
                  <a:cubicBezTo>
                    <a:pt x="1288245" y="1671358"/>
                    <a:pt x="1249241" y="1727464"/>
                    <a:pt x="1190578" y="1738012"/>
                  </a:cubicBezTo>
                  <a:cubicBezTo>
                    <a:pt x="1131916" y="1748560"/>
                    <a:pt x="1075810" y="1709555"/>
                    <a:pt x="1065262" y="1650893"/>
                  </a:cubicBezTo>
                  <a:lnTo>
                    <a:pt x="946038" y="987825"/>
                  </a:lnTo>
                  <a:lnTo>
                    <a:pt x="917536" y="987825"/>
                  </a:lnTo>
                  <a:lnTo>
                    <a:pt x="917536" y="1331686"/>
                  </a:lnTo>
                  <a:lnTo>
                    <a:pt x="1014281" y="1616543"/>
                  </a:lnTo>
                  <a:cubicBezTo>
                    <a:pt x="996406" y="1766519"/>
                    <a:pt x="978455" y="1916404"/>
                    <a:pt x="960580" y="2066380"/>
                  </a:cubicBezTo>
                  <a:lnTo>
                    <a:pt x="942594" y="2066636"/>
                  </a:lnTo>
                  <a:lnTo>
                    <a:pt x="942594" y="2722978"/>
                  </a:lnTo>
                  <a:cubicBezTo>
                    <a:pt x="942594" y="2789612"/>
                    <a:pt x="888576" y="2843630"/>
                    <a:pt x="821942" y="2843630"/>
                  </a:cubicBezTo>
                  <a:lnTo>
                    <a:pt x="816225" y="2843630"/>
                  </a:lnTo>
                  <a:cubicBezTo>
                    <a:pt x="749591" y="2843630"/>
                    <a:pt x="695573" y="2789612"/>
                    <a:pt x="695573" y="2722978"/>
                  </a:cubicBezTo>
                  <a:lnTo>
                    <a:pt x="695573" y="2070157"/>
                  </a:lnTo>
                  <a:lnTo>
                    <a:pt x="584764" y="2071736"/>
                  </a:lnTo>
                  <a:lnTo>
                    <a:pt x="584764" y="2722978"/>
                  </a:lnTo>
                  <a:cubicBezTo>
                    <a:pt x="584764" y="2789612"/>
                    <a:pt x="530746" y="2843630"/>
                    <a:pt x="464112" y="2843630"/>
                  </a:cubicBezTo>
                  <a:lnTo>
                    <a:pt x="458395" y="2843630"/>
                  </a:lnTo>
                  <a:cubicBezTo>
                    <a:pt x="391761" y="2843630"/>
                    <a:pt x="337743" y="2789612"/>
                    <a:pt x="337743" y="2722978"/>
                  </a:cubicBezTo>
                  <a:lnTo>
                    <a:pt x="337743" y="2075257"/>
                  </a:lnTo>
                  <a:lnTo>
                    <a:pt x="304101" y="2075736"/>
                  </a:lnTo>
                  <a:lnTo>
                    <a:pt x="250400" y="1616543"/>
                  </a:lnTo>
                  <a:lnTo>
                    <a:pt x="347144" y="1331689"/>
                  </a:lnTo>
                  <a:lnTo>
                    <a:pt x="347144" y="987825"/>
                  </a:lnTo>
                  <a:lnTo>
                    <a:pt x="333380" y="987825"/>
                  </a:lnTo>
                  <a:lnTo>
                    <a:pt x="214156" y="1650893"/>
                  </a:lnTo>
                  <a:cubicBezTo>
                    <a:pt x="203608" y="1709555"/>
                    <a:pt x="147502" y="1748560"/>
                    <a:pt x="88840" y="1738012"/>
                  </a:cubicBezTo>
                  <a:cubicBezTo>
                    <a:pt x="30177" y="1727464"/>
                    <a:pt x="-8827" y="1671358"/>
                    <a:pt x="1721" y="1612696"/>
                  </a:cubicBezTo>
                  <a:lnTo>
                    <a:pt x="151558" y="779369"/>
                  </a:lnTo>
                  <a:lnTo>
                    <a:pt x="165076" y="745240"/>
                  </a:lnTo>
                  <a:lnTo>
                    <a:pt x="166159" y="739877"/>
                  </a:lnTo>
                  <a:cubicBezTo>
                    <a:pt x="193253" y="675819"/>
                    <a:pt x="256683" y="630871"/>
                    <a:pt x="330610" y="630871"/>
                  </a:cubicBezTo>
                  <a:close/>
                  <a:moveTo>
                    <a:pt x="631229" y="0"/>
                  </a:moveTo>
                  <a:cubicBezTo>
                    <a:pt x="796591" y="0"/>
                    <a:pt x="930644" y="134052"/>
                    <a:pt x="930644" y="299414"/>
                  </a:cubicBezTo>
                  <a:cubicBezTo>
                    <a:pt x="930644" y="464776"/>
                    <a:pt x="796591" y="598828"/>
                    <a:pt x="631229" y="598828"/>
                  </a:cubicBezTo>
                  <a:cubicBezTo>
                    <a:pt x="465867" y="598828"/>
                    <a:pt x="331814" y="464776"/>
                    <a:pt x="331814" y="299414"/>
                  </a:cubicBezTo>
                  <a:cubicBezTo>
                    <a:pt x="331814" y="134052"/>
                    <a:pt x="465867" y="0"/>
                    <a:pt x="631229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/>
            </a:p>
          </p:txBody>
        </p:sp>
        <p:sp>
          <p:nvSpPr>
            <p:cNvPr id="109" name="Полилиния: Фигура 171" descr="График с контуром человека">
              <a:extLst>
                <a:ext uri="{FF2B5EF4-FFF2-40B4-BE49-F238E27FC236}">
                  <a16:creationId xmlns:a16="http://schemas.microsoft.com/office/drawing/2014/main" id="{20754DF8-30E7-4DD3-9E55-33242124DD98}"/>
                </a:ext>
              </a:extLst>
            </p:cNvPr>
            <p:cNvSpPr/>
            <p:nvPr/>
          </p:nvSpPr>
          <p:spPr>
            <a:xfrm>
              <a:off x="3515207" y="1085032"/>
              <a:ext cx="487547" cy="1086931"/>
            </a:xfrm>
            <a:custGeom>
              <a:avLst/>
              <a:gdLst>
                <a:gd name="connsiteX0" fmla="*/ 330610 w 1279418"/>
                <a:gd name="connsiteY0" fmla="*/ 630871 h 2843630"/>
                <a:gd name="connsiteX1" fmla="*/ 950643 w 1279418"/>
                <a:gd name="connsiteY1" fmla="*/ 630871 h 2843630"/>
                <a:gd name="connsiteX2" fmla="*/ 1115094 w 1279418"/>
                <a:gd name="connsiteY2" fmla="*/ 739877 h 2843630"/>
                <a:gd name="connsiteX3" fmla="*/ 1118085 w 1279418"/>
                <a:gd name="connsiteY3" fmla="*/ 754690 h 2843630"/>
                <a:gd name="connsiteX4" fmla="*/ 1127860 w 1279418"/>
                <a:gd name="connsiteY4" fmla="*/ 779369 h 2843630"/>
                <a:gd name="connsiteX5" fmla="*/ 1277697 w 1279418"/>
                <a:gd name="connsiteY5" fmla="*/ 1612696 h 2843630"/>
                <a:gd name="connsiteX6" fmla="*/ 1190578 w 1279418"/>
                <a:gd name="connsiteY6" fmla="*/ 1738012 h 2843630"/>
                <a:gd name="connsiteX7" fmla="*/ 1065262 w 1279418"/>
                <a:gd name="connsiteY7" fmla="*/ 1650893 h 2843630"/>
                <a:gd name="connsiteX8" fmla="*/ 946038 w 1279418"/>
                <a:gd name="connsiteY8" fmla="*/ 987825 h 2843630"/>
                <a:gd name="connsiteX9" fmla="*/ 917536 w 1279418"/>
                <a:gd name="connsiteY9" fmla="*/ 987825 h 2843630"/>
                <a:gd name="connsiteX10" fmla="*/ 917536 w 1279418"/>
                <a:gd name="connsiteY10" fmla="*/ 1331686 h 2843630"/>
                <a:gd name="connsiteX11" fmla="*/ 1014281 w 1279418"/>
                <a:gd name="connsiteY11" fmla="*/ 1616543 h 2843630"/>
                <a:gd name="connsiteX12" fmla="*/ 960580 w 1279418"/>
                <a:gd name="connsiteY12" fmla="*/ 2066380 h 2843630"/>
                <a:gd name="connsiteX13" fmla="*/ 942594 w 1279418"/>
                <a:gd name="connsiteY13" fmla="*/ 2066636 h 2843630"/>
                <a:gd name="connsiteX14" fmla="*/ 942594 w 1279418"/>
                <a:gd name="connsiteY14" fmla="*/ 2722978 h 2843630"/>
                <a:gd name="connsiteX15" fmla="*/ 821942 w 1279418"/>
                <a:gd name="connsiteY15" fmla="*/ 2843630 h 2843630"/>
                <a:gd name="connsiteX16" fmla="*/ 816225 w 1279418"/>
                <a:gd name="connsiteY16" fmla="*/ 2843630 h 2843630"/>
                <a:gd name="connsiteX17" fmla="*/ 695573 w 1279418"/>
                <a:gd name="connsiteY17" fmla="*/ 2722978 h 2843630"/>
                <a:gd name="connsiteX18" fmla="*/ 695573 w 1279418"/>
                <a:gd name="connsiteY18" fmla="*/ 2070157 h 2843630"/>
                <a:gd name="connsiteX19" fmla="*/ 584764 w 1279418"/>
                <a:gd name="connsiteY19" fmla="*/ 2071736 h 2843630"/>
                <a:gd name="connsiteX20" fmla="*/ 584764 w 1279418"/>
                <a:gd name="connsiteY20" fmla="*/ 2722978 h 2843630"/>
                <a:gd name="connsiteX21" fmla="*/ 464112 w 1279418"/>
                <a:gd name="connsiteY21" fmla="*/ 2843630 h 2843630"/>
                <a:gd name="connsiteX22" fmla="*/ 458395 w 1279418"/>
                <a:gd name="connsiteY22" fmla="*/ 2843630 h 2843630"/>
                <a:gd name="connsiteX23" fmla="*/ 337743 w 1279418"/>
                <a:gd name="connsiteY23" fmla="*/ 2722978 h 2843630"/>
                <a:gd name="connsiteX24" fmla="*/ 337743 w 1279418"/>
                <a:gd name="connsiteY24" fmla="*/ 2075257 h 2843630"/>
                <a:gd name="connsiteX25" fmla="*/ 304101 w 1279418"/>
                <a:gd name="connsiteY25" fmla="*/ 2075736 h 2843630"/>
                <a:gd name="connsiteX26" fmla="*/ 250400 w 1279418"/>
                <a:gd name="connsiteY26" fmla="*/ 1616543 h 2843630"/>
                <a:gd name="connsiteX27" fmla="*/ 347144 w 1279418"/>
                <a:gd name="connsiteY27" fmla="*/ 1331689 h 2843630"/>
                <a:gd name="connsiteX28" fmla="*/ 347144 w 1279418"/>
                <a:gd name="connsiteY28" fmla="*/ 987825 h 2843630"/>
                <a:gd name="connsiteX29" fmla="*/ 333380 w 1279418"/>
                <a:gd name="connsiteY29" fmla="*/ 987825 h 2843630"/>
                <a:gd name="connsiteX30" fmla="*/ 214156 w 1279418"/>
                <a:gd name="connsiteY30" fmla="*/ 1650893 h 2843630"/>
                <a:gd name="connsiteX31" fmla="*/ 88840 w 1279418"/>
                <a:gd name="connsiteY31" fmla="*/ 1738012 h 2843630"/>
                <a:gd name="connsiteX32" fmla="*/ 1721 w 1279418"/>
                <a:gd name="connsiteY32" fmla="*/ 1612696 h 2843630"/>
                <a:gd name="connsiteX33" fmla="*/ 151558 w 1279418"/>
                <a:gd name="connsiteY33" fmla="*/ 779369 h 2843630"/>
                <a:gd name="connsiteX34" fmla="*/ 165076 w 1279418"/>
                <a:gd name="connsiteY34" fmla="*/ 745240 h 2843630"/>
                <a:gd name="connsiteX35" fmla="*/ 166159 w 1279418"/>
                <a:gd name="connsiteY35" fmla="*/ 739877 h 2843630"/>
                <a:gd name="connsiteX36" fmla="*/ 330610 w 1279418"/>
                <a:gd name="connsiteY36" fmla="*/ 630871 h 2843630"/>
                <a:gd name="connsiteX37" fmla="*/ 631229 w 1279418"/>
                <a:gd name="connsiteY37" fmla="*/ 0 h 2843630"/>
                <a:gd name="connsiteX38" fmla="*/ 930644 w 1279418"/>
                <a:gd name="connsiteY38" fmla="*/ 299414 h 2843630"/>
                <a:gd name="connsiteX39" fmla="*/ 631229 w 1279418"/>
                <a:gd name="connsiteY39" fmla="*/ 598828 h 2843630"/>
                <a:gd name="connsiteX40" fmla="*/ 331814 w 1279418"/>
                <a:gd name="connsiteY40" fmla="*/ 299414 h 2843630"/>
                <a:gd name="connsiteX41" fmla="*/ 631229 w 1279418"/>
                <a:gd name="connsiteY41" fmla="*/ 0 h 2843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279418" h="2843630">
                  <a:moveTo>
                    <a:pt x="330610" y="630871"/>
                  </a:moveTo>
                  <a:lnTo>
                    <a:pt x="950643" y="630871"/>
                  </a:lnTo>
                  <a:cubicBezTo>
                    <a:pt x="1024571" y="630871"/>
                    <a:pt x="1088000" y="675819"/>
                    <a:pt x="1115094" y="739877"/>
                  </a:cubicBezTo>
                  <a:lnTo>
                    <a:pt x="1118085" y="754690"/>
                  </a:lnTo>
                  <a:lnTo>
                    <a:pt x="1127860" y="779369"/>
                  </a:lnTo>
                  <a:lnTo>
                    <a:pt x="1277697" y="1612696"/>
                  </a:lnTo>
                  <a:cubicBezTo>
                    <a:pt x="1288245" y="1671358"/>
                    <a:pt x="1249241" y="1727464"/>
                    <a:pt x="1190578" y="1738012"/>
                  </a:cubicBezTo>
                  <a:cubicBezTo>
                    <a:pt x="1131916" y="1748560"/>
                    <a:pt x="1075810" y="1709555"/>
                    <a:pt x="1065262" y="1650893"/>
                  </a:cubicBezTo>
                  <a:lnTo>
                    <a:pt x="946038" y="987825"/>
                  </a:lnTo>
                  <a:lnTo>
                    <a:pt x="917536" y="987825"/>
                  </a:lnTo>
                  <a:lnTo>
                    <a:pt x="917536" y="1331686"/>
                  </a:lnTo>
                  <a:lnTo>
                    <a:pt x="1014281" y="1616543"/>
                  </a:lnTo>
                  <a:cubicBezTo>
                    <a:pt x="996406" y="1766519"/>
                    <a:pt x="978455" y="1916404"/>
                    <a:pt x="960580" y="2066380"/>
                  </a:cubicBezTo>
                  <a:lnTo>
                    <a:pt x="942594" y="2066636"/>
                  </a:lnTo>
                  <a:lnTo>
                    <a:pt x="942594" y="2722978"/>
                  </a:lnTo>
                  <a:cubicBezTo>
                    <a:pt x="942594" y="2789612"/>
                    <a:pt x="888576" y="2843630"/>
                    <a:pt x="821942" y="2843630"/>
                  </a:cubicBezTo>
                  <a:lnTo>
                    <a:pt x="816225" y="2843630"/>
                  </a:lnTo>
                  <a:cubicBezTo>
                    <a:pt x="749591" y="2843630"/>
                    <a:pt x="695573" y="2789612"/>
                    <a:pt x="695573" y="2722978"/>
                  </a:cubicBezTo>
                  <a:lnTo>
                    <a:pt x="695573" y="2070157"/>
                  </a:lnTo>
                  <a:lnTo>
                    <a:pt x="584764" y="2071736"/>
                  </a:lnTo>
                  <a:lnTo>
                    <a:pt x="584764" y="2722978"/>
                  </a:lnTo>
                  <a:cubicBezTo>
                    <a:pt x="584764" y="2789612"/>
                    <a:pt x="530746" y="2843630"/>
                    <a:pt x="464112" y="2843630"/>
                  </a:cubicBezTo>
                  <a:lnTo>
                    <a:pt x="458395" y="2843630"/>
                  </a:lnTo>
                  <a:cubicBezTo>
                    <a:pt x="391761" y="2843630"/>
                    <a:pt x="337743" y="2789612"/>
                    <a:pt x="337743" y="2722978"/>
                  </a:cubicBezTo>
                  <a:lnTo>
                    <a:pt x="337743" y="2075257"/>
                  </a:lnTo>
                  <a:lnTo>
                    <a:pt x="304101" y="2075736"/>
                  </a:lnTo>
                  <a:lnTo>
                    <a:pt x="250400" y="1616543"/>
                  </a:lnTo>
                  <a:lnTo>
                    <a:pt x="347144" y="1331689"/>
                  </a:lnTo>
                  <a:lnTo>
                    <a:pt x="347144" y="987825"/>
                  </a:lnTo>
                  <a:lnTo>
                    <a:pt x="333380" y="987825"/>
                  </a:lnTo>
                  <a:lnTo>
                    <a:pt x="214156" y="1650893"/>
                  </a:lnTo>
                  <a:cubicBezTo>
                    <a:pt x="203608" y="1709555"/>
                    <a:pt x="147502" y="1748560"/>
                    <a:pt x="88840" y="1738012"/>
                  </a:cubicBezTo>
                  <a:cubicBezTo>
                    <a:pt x="30177" y="1727464"/>
                    <a:pt x="-8827" y="1671358"/>
                    <a:pt x="1721" y="1612696"/>
                  </a:cubicBezTo>
                  <a:lnTo>
                    <a:pt x="151558" y="779369"/>
                  </a:lnTo>
                  <a:lnTo>
                    <a:pt x="165076" y="745240"/>
                  </a:lnTo>
                  <a:lnTo>
                    <a:pt x="166159" y="739877"/>
                  </a:lnTo>
                  <a:cubicBezTo>
                    <a:pt x="193253" y="675819"/>
                    <a:pt x="256683" y="630871"/>
                    <a:pt x="330610" y="630871"/>
                  </a:cubicBezTo>
                  <a:close/>
                  <a:moveTo>
                    <a:pt x="631229" y="0"/>
                  </a:moveTo>
                  <a:cubicBezTo>
                    <a:pt x="796591" y="0"/>
                    <a:pt x="930644" y="134052"/>
                    <a:pt x="930644" y="299414"/>
                  </a:cubicBezTo>
                  <a:cubicBezTo>
                    <a:pt x="930644" y="464776"/>
                    <a:pt x="796591" y="598828"/>
                    <a:pt x="631229" y="598828"/>
                  </a:cubicBezTo>
                  <a:cubicBezTo>
                    <a:pt x="465867" y="598828"/>
                    <a:pt x="331814" y="464776"/>
                    <a:pt x="331814" y="299414"/>
                  </a:cubicBezTo>
                  <a:cubicBezTo>
                    <a:pt x="331814" y="134052"/>
                    <a:pt x="465867" y="0"/>
                    <a:pt x="631229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/>
            </a:p>
          </p:txBody>
        </p:sp>
        <p:sp>
          <p:nvSpPr>
            <p:cNvPr id="110" name="Полилиния: Фигура 172" descr="График с контуром человека">
              <a:extLst>
                <a:ext uri="{FF2B5EF4-FFF2-40B4-BE49-F238E27FC236}">
                  <a16:creationId xmlns:a16="http://schemas.microsoft.com/office/drawing/2014/main" id="{92C17EE2-9A96-4706-8B24-7AC48DABAFAD}"/>
                </a:ext>
              </a:extLst>
            </p:cNvPr>
            <p:cNvSpPr/>
            <p:nvPr/>
          </p:nvSpPr>
          <p:spPr>
            <a:xfrm>
              <a:off x="4054695" y="1085032"/>
              <a:ext cx="465200" cy="1086932"/>
            </a:xfrm>
            <a:custGeom>
              <a:avLst/>
              <a:gdLst>
                <a:gd name="connsiteX0" fmla="*/ 330610 w 1279418"/>
                <a:gd name="connsiteY0" fmla="*/ 630871 h 2843630"/>
                <a:gd name="connsiteX1" fmla="*/ 950643 w 1279418"/>
                <a:gd name="connsiteY1" fmla="*/ 630871 h 2843630"/>
                <a:gd name="connsiteX2" fmla="*/ 1115094 w 1279418"/>
                <a:gd name="connsiteY2" fmla="*/ 739877 h 2843630"/>
                <a:gd name="connsiteX3" fmla="*/ 1118085 w 1279418"/>
                <a:gd name="connsiteY3" fmla="*/ 754690 h 2843630"/>
                <a:gd name="connsiteX4" fmla="*/ 1127860 w 1279418"/>
                <a:gd name="connsiteY4" fmla="*/ 779369 h 2843630"/>
                <a:gd name="connsiteX5" fmla="*/ 1277697 w 1279418"/>
                <a:gd name="connsiteY5" fmla="*/ 1612696 h 2843630"/>
                <a:gd name="connsiteX6" fmla="*/ 1190578 w 1279418"/>
                <a:gd name="connsiteY6" fmla="*/ 1738012 h 2843630"/>
                <a:gd name="connsiteX7" fmla="*/ 1065262 w 1279418"/>
                <a:gd name="connsiteY7" fmla="*/ 1650893 h 2843630"/>
                <a:gd name="connsiteX8" fmla="*/ 946038 w 1279418"/>
                <a:gd name="connsiteY8" fmla="*/ 987825 h 2843630"/>
                <a:gd name="connsiteX9" fmla="*/ 917536 w 1279418"/>
                <a:gd name="connsiteY9" fmla="*/ 987825 h 2843630"/>
                <a:gd name="connsiteX10" fmla="*/ 917536 w 1279418"/>
                <a:gd name="connsiteY10" fmla="*/ 1331686 h 2843630"/>
                <a:gd name="connsiteX11" fmla="*/ 1014281 w 1279418"/>
                <a:gd name="connsiteY11" fmla="*/ 1616543 h 2843630"/>
                <a:gd name="connsiteX12" fmla="*/ 960580 w 1279418"/>
                <a:gd name="connsiteY12" fmla="*/ 2066380 h 2843630"/>
                <a:gd name="connsiteX13" fmla="*/ 942594 w 1279418"/>
                <a:gd name="connsiteY13" fmla="*/ 2066636 h 2843630"/>
                <a:gd name="connsiteX14" fmla="*/ 942594 w 1279418"/>
                <a:gd name="connsiteY14" fmla="*/ 2722978 h 2843630"/>
                <a:gd name="connsiteX15" fmla="*/ 821942 w 1279418"/>
                <a:gd name="connsiteY15" fmla="*/ 2843630 h 2843630"/>
                <a:gd name="connsiteX16" fmla="*/ 816225 w 1279418"/>
                <a:gd name="connsiteY16" fmla="*/ 2843630 h 2843630"/>
                <a:gd name="connsiteX17" fmla="*/ 695573 w 1279418"/>
                <a:gd name="connsiteY17" fmla="*/ 2722978 h 2843630"/>
                <a:gd name="connsiteX18" fmla="*/ 695573 w 1279418"/>
                <a:gd name="connsiteY18" fmla="*/ 2070157 h 2843630"/>
                <a:gd name="connsiteX19" fmla="*/ 584764 w 1279418"/>
                <a:gd name="connsiteY19" fmla="*/ 2071736 h 2843630"/>
                <a:gd name="connsiteX20" fmla="*/ 584764 w 1279418"/>
                <a:gd name="connsiteY20" fmla="*/ 2722978 h 2843630"/>
                <a:gd name="connsiteX21" fmla="*/ 464112 w 1279418"/>
                <a:gd name="connsiteY21" fmla="*/ 2843630 h 2843630"/>
                <a:gd name="connsiteX22" fmla="*/ 458395 w 1279418"/>
                <a:gd name="connsiteY22" fmla="*/ 2843630 h 2843630"/>
                <a:gd name="connsiteX23" fmla="*/ 337743 w 1279418"/>
                <a:gd name="connsiteY23" fmla="*/ 2722978 h 2843630"/>
                <a:gd name="connsiteX24" fmla="*/ 337743 w 1279418"/>
                <a:gd name="connsiteY24" fmla="*/ 2075257 h 2843630"/>
                <a:gd name="connsiteX25" fmla="*/ 304101 w 1279418"/>
                <a:gd name="connsiteY25" fmla="*/ 2075736 h 2843630"/>
                <a:gd name="connsiteX26" fmla="*/ 250400 w 1279418"/>
                <a:gd name="connsiteY26" fmla="*/ 1616543 h 2843630"/>
                <a:gd name="connsiteX27" fmla="*/ 347144 w 1279418"/>
                <a:gd name="connsiteY27" fmla="*/ 1331689 h 2843630"/>
                <a:gd name="connsiteX28" fmla="*/ 347144 w 1279418"/>
                <a:gd name="connsiteY28" fmla="*/ 987825 h 2843630"/>
                <a:gd name="connsiteX29" fmla="*/ 333380 w 1279418"/>
                <a:gd name="connsiteY29" fmla="*/ 987825 h 2843630"/>
                <a:gd name="connsiteX30" fmla="*/ 214156 w 1279418"/>
                <a:gd name="connsiteY30" fmla="*/ 1650893 h 2843630"/>
                <a:gd name="connsiteX31" fmla="*/ 88840 w 1279418"/>
                <a:gd name="connsiteY31" fmla="*/ 1738012 h 2843630"/>
                <a:gd name="connsiteX32" fmla="*/ 1721 w 1279418"/>
                <a:gd name="connsiteY32" fmla="*/ 1612696 h 2843630"/>
                <a:gd name="connsiteX33" fmla="*/ 151558 w 1279418"/>
                <a:gd name="connsiteY33" fmla="*/ 779369 h 2843630"/>
                <a:gd name="connsiteX34" fmla="*/ 165076 w 1279418"/>
                <a:gd name="connsiteY34" fmla="*/ 745240 h 2843630"/>
                <a:gd name="connsiteX35" fmla="*/ 166159 w 1279418"/>
                <a:gd name="connsiteY35" fmla="*/ 739877 h 2843630"/>
                <a:gd name="connsiteX36" fmla="*/ 330610 w 1279418"/>
                <a:gd name="connsiteY36" fmla="*/ 630871 h 2843630"/>
                <a:gd name="connsiteX37" fmla="*/ 631229 w 1279418"/>
                <a:gd name="connsiteY37" fmla="*/ 0 h 2843630"/>
                <a:gd name="connsiteX38" fmla="*/ 930644 w 1279418"/>
                <a:gd name="connsiteY38" fmla="*/ 299414 h 2843630"/>
                <a:gd name="connsiteX39" fmla="*/ 631229 w 1279418"/>
                <a:gd name="connsiteY39" fmla="*/ 598828 h 2843630"/>
                <a:gd name="connsiteX40" fmla="*/ 331814 w 1279418"/>
                <a:gd name="connsiteY40" fmla="*/ 299414 h 2843630"/>
                <a:gd name="connsiteX41" fmla="*/ 631229 w 1279418"/>
                <a:gd name="connsiteY41" fmla="*/ 0 h 2843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279418" h="2843630">
                  <a:moveTo>
                    <a:pt x="330610" y="630871"/>
                  </a:moveTo>
                  <a:lnTo>
                    <a:pt x="950643" y="630871"/>
                  </a:lnTo>
                  <a:cubicBezTo>
                    <a:pt x="1024571" y="630871"/>
                    <a:pt x="1088000" y="675819"/>
                    <a:pt x="1115094" y="739877"/>
                  </a:cubicBezTo>
                  <a:lnTo>
                    <a:pt x="1118085" y="754690"/>
                  </a:lnTo>
                  <a:lnTo>
                    <a:pt x="1127860" y="779369"/>
                  </a:lnTo>
                  <a:lnTo>
                    <a:pt x="1277697" y="1612696"/>
                  </a:lnTo>
                  <a:cubicBezTo>
                    <a:pt x="1288245" y="1671358"/>
                    <a:pt x="1249241" y="1727464"/>
                    <a:pt x="1190578" y="1738012"/>
                  </a:cubicBezTo>
                  <a:cubicBezTo>
                    <a:pt x="1131916" y="1748560"/>
                    <a:pt x="1075810" y="1709555"/>
                    <a:pt x="1065262" y="1650893"/>
                  </a:cubicBezTo>
                  <a:lnTo>
                    <a:pt x="946038" y="987825"/>
                  </a:lnTo>
                  <a:lnTo>
                    <a:pt x="917536" y="987825"/>
                  </a:lnTo>
                  <a:lnTo>
                    <a:pt x="917536" y="1331686"/>
                  </a:lnTo>
                  <a:lnTo>
                    <a:pt x="1014281" y="1616543"/>
                  </a:lnTo>
                  <a:cubicBezTo>
                    <a:pt x="996406" y="1766519"/>
                    <a:pt x="978455" y="1916404"/>
                    <a:pt x="960580" y="2066380"/>
                  </a:cubicBezTo>
                  <a:lnTo>
                    <a:pt x="942594" y="2066636"/>
                  </a:lnTo>
                  <a:lnTo>
                    <a:pt x="942594" y="2722978"/>
                  </a:lnTo>
                  <a:cubicBezTo>
                    <a:pt x="942594" y="2789612"/>
                    <a:pt x="888576" y="2843630"/>
                    <a:pt x="821942" y="2843630"/>
                  </a:cubicBezTo>
                  <a:lnTo>
                    <a:pt x="816225" y="2843630"/>
                  </a:lnTo>
                  <a:cubicBezTo>
                    <a:pt x="749591" y="2843630"/>
                    <a:pt x="695573" y="2789612"/>
                    <a:pt x="695573" y="2722978"/>
                  </a:cubicBezTo>
                  <a:lnTo>
                    <a:pt x="695573" y="2070157"/>
                  </a:lnTo>
                  <a:lnTo>
                    <a:pt x="584764" y="2071736"/>
                  </a:lnTo>
                  <a:lnTo>
                    <a:pt x="584764" y="2722978"/>
                  </a:lnTo>
                  <a:cubicBezTo>
                    <a:pt x="584764" y="2789612"/>
                    <a:pt x="530746" y="2843630"/>
                    <a:pt x="464112" y="2843630"/>
                  </a:cubicBezTo>
                  <a:lnTo>
                    <a:pt x="458395" y="2843630"/>
                  </a:lnTo>
                  <a:cubicBezTo>
                    <a:pt x="391761" y="2843630"/>
                    <a:pt x="337743" y="2789612"/>
                    <a:pt x="337743" y="2722978"/>
                  </a:cubicBezTo>
                  <a:lnTo>
                    <a:pt x="337743" y="2075257"/>
                  </a:lnTo>
                  <a:lnTo>
                    <a:pt x="304101" y="2075736"/>
                  </a:lnTo>
                  <a:lnTo>
                    <a:pt x="250400" y="1616543"/>
                  </a:lnTo>
                  <a:lnTo>
                    <a:pt x="347144" y="1331689"/>
                  </a:lnTo>
                  <a:lnTo>
                    <a:pt x="347144" y="987825"/>
                  </a:lnTo>
                  <a:lnTo>
                    <a:pt x="333380" y="987825"/>
                  </a:lnTo>
                  <a:lnTo>
                    <a:pt x="214156" y="1650893"/>
                  </a:lnTo>
                  <a:cubicBezTo>
                    <a:pt x="203608" y="1709555"/>
                    <a:pt x="147502" y="1748560"/>
                    <a:pt x="88840" y="1738012"/>
                  </a:cubicBezTo>
                  <a:cubicBezTo>
                    <a:pt x="30177" y="1727464"/>
                    <a:pt x="-8827" y="1671358"/>
                    <a:pt x="1721" y="1612696"/>
                  </a:cubicBezTo>
                  <a:lnTo>
                    <a:pt x="151558" y="779369"/>
                  </a:lnTo>
                  <a:lnTo>
                    <a:pt x="165076" y="745240"/>
                  </a:lnTo>
                  <a:lnTo>
                    <a:pt x="166159" y="739877"/>
                  </a:lnTo>
                  <a:cubicBezTo>
                    <a:pt x="193253" y="675819"/>
                    <a:pt x="256683" y="630871"/>
                    <a:pt x="330610" y="630871"/>
                  </a:cubicBezTo>
                  <a:close/>
                  <a:moveTo>
                    <a:pt x="631229" y="0"/>
                  </a:moveTo>
                  <a:cubicBezTo>
                    <a:pt x="796591" y="0"/>
                    <a:pt x="930644" y="134052"/>
                    <a:pt x="930644" y="299414"/>
                  </a:cubicBezTo>
                  <a:cubicBezTo>
                    <a:pt x="930644" y="464776"/>
                    <a:pt x="796591" y="598828"/>
                    <a:pt x="631229" y="598828"/>
                  </a:cubicBezTo>
                  <a:cubicBezTo>
                    <a:pt x="465867" y="598828"/>
                    <a:pt x="331814" y="464776"/>
                    <a:pt x="331814" y="299414"/>
                  </a:cubicBezTo>
                  <a:cubicBezTo>
                    <a:pt x="331814" y="134052"/>
                    <a:pt x="465867" y="0"/>
                    <a:pt x="631229" y="0"/>
                  </a:cubicBezTo>
                  <a:close/>
                </a:path>
              </a:pathLst>
            </a:custGeom>
            <a:solidFill>
              <a:srgbClr val="E7E6E6"/>
            </a:solidFill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93252" tIns="46627" rIns="93252" bIns="46627" numCol="1" rtlCol="0" anchor="t" anchorCtr="0" compatLnSpc="1">
              <a:prstTxWarp prst="textNoShape">
                <a:avLst/>
              </a:prstTxWarp>
            </a:bodyPr>
            <a:lstStyle/>
            <a:p>
              <a:pPr defTabSz="932518" rtl="0"/>
              <a:endParaRPr lang="ru-RU" sz="1938">
                <a:solidFill>
                  <a:prstClr val="black"/>
                </a:solidFill>
              </a:endParaRPr>
            </a:p>
          </p:txBody>
        </p:sp>
      </p:grp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151B7CE9-3687-40F4-B123-64051066E9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258165"/>
              </p:ext>
            </p:extLst>
          </p:nvPr>
        </p:nvGraphicFramePr>
        <p:xfrm>
          <a:off x="8125411" y="1206598"/>
          <a:ext cx="1864195" cy="223926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9421">
                  <a:extLst>
                    <a:ext uri="{9D8B030D-6E8A-4147-A177-3AD203B41FA5}">
                      <a16:colId xmlns:a16="http://schemas.microsoft.com/office/drawing/2014/main" val="2877914937"/>
                    </a:ext>
                  </a:extLst>
                </a:gridCol>
                <a:gridCol w="1344774">
                  <a:extLst>
                    <a:ext uri="{9D8B030D-6E8A-4147-A177-3AD203B41FA5}">
                      <a16:colId xmlns:a16="http://schemas.microsoft.com/office/drawing/2014/main" val="4180793782"/>
                    </a:ext>
                  </a:extLst>
                </a:gridCol>
              </a:tblGrid>
              <a:tr h="235491"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1" i="0" u="none" strike="noStrike" dirty="0">
                          <a:solidFill>
                            <a:srgbClr val="0C4486"/>
                          </a:solidFill>
                          <a:effectLst/>
                          <a:latin typeface="+mn-lt"/>
                        </a:rPr>
                        <a:t>27%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Алматы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5906797"/>
                  </a:ext>
                </a:extLst>
              </a:tr>
              <a:tr h="235491"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>
                          <a:solidFill>
                            <a:srgbClr val="0C4486"/>
                          </a:solidFill>
                          <a:effectLst/>
                          <a:latin typeface="+mn-lt"/>
                        </a:rPr>
                        <a:t>15%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Астана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1589596"/>
                  </a:ext>
                </a:extLst>
              </a:tr>
              <a:tr h="235491"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>
                          <a:solidFill>
                            <a:srgbClr val="0C4486"/>
                          </a:solidFill>
                          <a:effectLst/>
                          <a:latin typeface="+mn-lt"/>
                        </a:rPr>
                        <a:t>10%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Шымкент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8285608"/>
                  </a:ext>
                </a:extLst>
              </a:tr>
              <a:tr h="235491"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>
                          <a:solidFill>
                            <a:srgbClr val="0C4486"/>
                          </a:solidFill>
                          <a:effectLst/>
                          <a:latin typeface="+mn-lt"/>
                        </a:rPr>
                        <a:t>7%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Караганда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6656114"/>
                  </a:ext>
                </a:extLst>
              </a:tr>
              <a:tr h="235491"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>
                          <a:solidFill>
                            <a:srgbClr val="0C4486"/>
                          </a:solidFill>
                          <a:effectLst/>
                          <a:latin typeface="+mn-lt"/>
                        </a:rPr>
                        <a:t>4%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Павлодар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8071811"/>
                  </a:ext>
                </a:extLst>
              </a:tr>
              <a:tr h="235491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solidFill>
                            <a:srgbClr val="0C4486"/>
                          </a:solidFill>
                          <a:effectLst/>
                          <a:latin typeface="+mn-lt"/>
                        </a:rPr>
                        <a:t>4%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Усть-Каменогорск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7331091"/>
                  </a:ext>
                </a:extLst>
              </a:tr>
              <a:tr h="235491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solidFill>
                            <a:srgbClr val="0C4486"/>
                          </a:solidFill>
                          <a:effectLst/>
                          <a:latin typeface="+mn-lt"/>
                        </a:rPr>
                        <a:t>4%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Актобе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9849768"/>
                  </a:ext>
                </a:extLst>
              </a:tr>
              <a:tr h="235491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solidFill>
                            <a:srgbClr val="0C4486"/>
                          </a:solidFill>
                          <a:effectLst/>
                          <a:latin typeface="+mn-lt"/>
                        </a:rPr>
                        <a:t>3%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Уральск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6494612"/>
                  </a:ext>
                </a:extLst>
              </a:tr>
              <a:tr h="235491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C4486"/>
                          </a:solidFill>
                          <a:effectLst/>
                          <a:latin typeface="+mn-lt"/>
                        </a:rPr>
                        <a:t>3%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Петропавловск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9854647"/>
                  </a:ext>
                </a:extLst>
              </a:tr>
            </a:tbl>
          </a:graphicData>
        </a:graphic>
      </p:graphicFrame>
      <p:graphicFrame>
        <p:nvGraphicFramePr>
          <p:cNvPr id="111" name="Таблица 110">
            <a:extLst>
              <a:ext uri="{FF2B5EF4-FFF2-40B4-BE49-F238E27FC236}">
                <a16:creationId xmlns:a16="http://schemas.microsoft.com/office/drawing/2014/main" id="{1F38841F-7212-4740-AA16-32BDAE423F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212078"/>
              </p:ext>
            </p:extLst>
          </p:nvPr>
        </p:nvGraphicFramePr>
        <p:xfrm>
          <a:off x="9700976" y="1216123"/>
          <a:ext cx="1795699" cy="22392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9421">
                  <a:extLst>
                    <a:ext uri="{9D8B030D-6E8A-4147-A177-3AD203B41FA5}">
                      <a16:colId xmlns:a16="http://schemas.microsoft.com/office/drawing/2014/main" val="2877914937"/>
                    </a:ext>
                  </a:extLst>
                </a:gridCol>
                <a:gridCol w="1276278">
                  <a:extLst>
                    <a:ext uri="{9D8B030D-6E8A-4147-A177-3AD203B41FA5}">
                      <a16:colId xmlns:a16="http://schemas.microsoft.com/office/drawing/2014/main" val="4180793782"/>
                    </a:ext>
                  </a:extLst>
                </a:gridCol>
              </a:tblGrid>
              <a:tr h="248808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rgbClr val="0C448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Семей</a:t>
                      </a:r>
                      <a:endParaRPr lang="ru-RU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5906797"/>
                  </a:ext>
                </a:extLst>
              </a:tr>
              <a:tr h="248808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rgbClr val="0C448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Костанай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1589596"/>
                  </a:ext>
                </a:extLst>
              </a:tr>
              <a:tr h="248808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rgbClr val="0C448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Талдыкорган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8285608"/>
                  </a:ext>
                </a:extLst>
              </a:tr>
              <a:tr h="248808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rgbClr val="0C448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Атырау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6656114"/>
                  </a:ext>
                </a:extLst>
              </a:tr>
              <a:tr h="248808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rgbClr val="0C448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Кызылорда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8071811"/>
                  </a:ext>
                </a:extLst>
              </a:tr>
              <a:tr h="248808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rgbClr val="0C448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Тараз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7331091"/>
                  </a:ext>
                </a:extLst>
              </a:tr>
              <a:tr h="248808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rgbClr val="0C448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Актау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9849768"/>
                  </a:ext>
                </a:extLst>
              </a:tr>
              <a:tr h="248808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rgbClr val="0C448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Кокшетау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6494612"/>
                  </a:ext>
                </a:extLst>
              </a:tr>
              <a:tr h="248808">
                <a:tc>
                  <a:txBody>
                    <a:bodyPr/>
                    <a:lstStyle/>
                    <a:p>
                      <a:pPr algn="r" fontAlgn="ctr"/>
                      <a:endParaRPr lang="ru-RU" sz="1200" b="1" i="0" u="none" strike="noStrike" dirty="0">
                        <a:solidFill>
                          <a:srgbClr val="0C4486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endParaRPr lang="ru-RU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9854647"/>
                  </a:ext>
                </a:extLst>
              </a:tr>
            </a:tbl>
          </a:graphicData>
        </a:graphic>
      </p:graphicFrame>
      <p:grpSp>
        <p:nvGrpSpPr>
          <p:cNvPr id="112" name="Группа 111">
            <a:extLst>
              <a:ext uri="{FF2B5EF4-FFF2-40B4-BE49-F238E27FC236}">
                <a16:creationId xmlns:a16="http://schemas.microsoft.com/office/drawing/2014/main" id="{CEEE6D29-EEC7-4FBB-B136-5683F2120CDF}"/>
              </a:ext>
            </a:extLst>
          </p:cNvPr>
          <p:cNvGrpSpPr/>
          <p:nvPr/>
        </p:nvGrpSpPr>
        <p:grpSpPr>
          <a:xfrm>
            <a:off x="1826863" y="960070"/>
            <a:ext cx="1291828" cy="863676"/>
            <a:chOff x="2980894" y="1085032"/>
            <a:chExt cx="1539001" cy="1086932"/>
          </a:xfrm>
        </p:grpSpPr>
        <p:sp>
          <p:nvSpPr>
            <p:cNvPr id="113" name="Полилиния: Фигура 169" descr="График с контуром человека">
              <a:extLst>
                <a:ext uri="{FF2B5EF4-FFF2-40B4-BE49-F238E27FC236}">
                  <a16:creationId xmlns:a16="http://schemas.microsoft.com/office/drawing/2014/main" id="{F3AB85B9-6FBC-4B90-BBB8-1389B2EA1958}"/>
                </a:ext>
              </a:extLst>
            </p:cNvPr>
            <p:cNvSpPr/>
            <p:nvPr/>
          </p:nvSpPr>
          <p:spPr>
            <a:xfrm>
              <a:off x="2980894" y="1085033"/>
              <a:ext cx="487547" cy="1086931"/>
            </a:xfrm>
            <a:custGeom>
              <a:avLst/>
              <a:gdLst>
                <a:gd name="connsiteX0" fmla="*/ 330610 w 1279418"/>
                <a:gd name="connsiteY0" fmla="*/ 630871 h 2843630"/>
                <a:gd name="connsiteX1" fmla="*/ 950643 w 1279418"/>
                <a:gd name="connsiteY1" fmla="*/ 630871 h 2843630"/>
                <a:gd name="connsiteX2" fmla="*/ 1115094 w 1279418"/>
                <a:gd name="connsiteY2" fmla="*/ 739877 h 2843630"/>
                <a:gd name="connsiteX3" fmla="*/ 1118085 w 1279418"/>
                <a:gd name="connsiteY3" fmla="*/ 754690 h 2843630"/>
                <a:gd name="connsiteX4" fmla="*/ 1127860 w 1279418"/>
                <a:gd name="connsiteY4" fmla="*/ 779369 h 2843630"/>
                <a:gd name="connsiteX5" fmla="*/ 1277697 w 1279418"/>
                <a:gd name="connsiteY5" fmla="*/ 1612696 h 2843630"/>
                <a:gd name="connsiteX6" fmla="*/ 1190578 w 1279418"/>
                <a:gd name="connsiteY6" fmla="*/ 1738012 h 2843630"/>
                <a:gd name="connsiteX7" fmla="*/ 1065262 w 1279418"/>
                <a:gd name="connsiteY7" fmla="*/ 1650893 h 2843630"/>
                <a:gd name="connsiteX8" fmla="*/ 946038 w 1279418"/>
                <a:gd name="connsiteY8" fmla="*/ 987825 h 2843630"/>
                <a:gd name="connsiteX9" fmla="*/ 917536 w 1279418"/>
                <a:gd name="connsiteY9" fmla="*/ 987825 h 2843630"/>
                <a:gd name="connsiteX10" fmla="*/ 917536 w 1279418"/>
                <a:gd name="connsiteY10" fmla="*/ 1331686 h 2843630"/>
                <a:gd name="connsiteX11" fmla="*/ 1014281 w 1279418"/>
                <a:gd name="connsiteY11" fmla="*/ 1616543 h 2843630"/>
                <a:gd name="connsiteX12" fmla="*/ 960580 w 1279418"/>
                <a:gd name="connsiteY12" fmla="*/ 2066380 h 2843630"/>
                <a:gd name="connsiteX13" fmla="*/ 942594 w 1279418"/>
                <a:gd name="connsiteY13" fmla="*/ 2066636 h 2843630"/>
                <a:gd name="connsiteX14" fmla="*/ 942594 w 1279418"/>
                <a:gd name="connsiteY14" fmla="*/ 2722978 h 2843630"/>
                <a:gd name="connsiteX15" fmla="*/ 821942 w 1279418"/>
                <a:gd name="connsiteY15" fmla="*/ 2843630 h 2843630"/>
                <a:gd name="connsiteX16" fmla="*/ 816225 w 1279418"/>
                <a:gd name="connsiteY16" fmla="*/ 2843630 h 2843630"/>
                <a:gd name="connsiteX17" fmla="*/ 695573 w 1279418"/>
                <a:gd name="connsiteY17" fmla="*/ 2722978 h 2843630"/>
                <a:gd name="connsiteX18" fmla="*/ 695573 w 1279418"/>
                <a:gd name="connsiteY18" fmla="*/ 2070157 h 2843630"/>
                <a:gd name="connsiteX19" fmla="*/ 584764 w 1279418"/>
                <a:gd name="connsiteY19" fmla="*/ 2071736 h 2843630"/>
                <a:gd name="connsiteX20" fmla="*/ 584764 w 1279418"/>
                <a:gd name="connsiteY20" fmla="*/ 2722978 h 2843630"/>
                <a:gd name="connsiteX21" fmla="*/ 464112 w 1279418"/>
                <a:gd name="connsiteY21" fmla="*/ 2843630 h 2843630"/>
                <a:gd name="connsiteX22" fmla="*/ 458395 w 1279418"/>
                <a:gd name="connsiteY22" fmla="*/ 2843630 h 2843630"/>
                <a:gd name="connsiteX23" fmla="*/ 337743 w 1279418"/>
                <a:gd name="connsiteY23" fmla="*/ 2722978 h 2843630"/>
                <a:gd name="connsiteX24" fmla="*/ 337743 w 1279418"/>
                <a:gd name="connsiteY24" fmla="*/ 2075257 h 2843630"/>
                <a:gd name="connsiteX25" fmla="*/ 304101 w 1279418"/>
                <a:gd name="connsiteY25" fmla="*/ 2075736 h 2843630"/>
                <a:gd name="connsiteX26" fmla="*/ 250400 w 1279418"/>
                <a:gd name="connsiteY26" fmla="*/ 1616543 h 2843630"/>
                <a:gd name="connsiteX27" fmla="*/ 347144 w 1279418"/>
                <a:gd name="connsiteY27" fmla="*/ 1331689 h 2843630"/>
                <a:gd name="connsiteX28" fmla="*/ 347144 w 1279418"/>
                <a:gd name="connsiteY28" fmla="*/ 987825 h 2843630"/>
                <a:gd name="connsiteX29" fmla="*/ 333380 w 1279418"/>
                <a:gd name="connsiteY29" fmla="*/ 987825 h 2843630"/>
                <a:gd name="connsiteX30" fmla="*/ 214156 w 1279418"/>
                <a:gd name="connsiteY30" fmla="*/ 1650893 h 2843630"/>
                <a:gd name="connsiteX31" fmla="*/ 88840 w 1279418"/>
                <a:gd name="connsiteY31" fmla="*/ 1738012 h 2843630"/>
                <a:gd name="connsiteX32" fmla="*/ 1721 w 1279418"/>
                <a:gd name="connsiteY32" fmla="*/ 1612696 h 2843630"/>
                <a:gd name="connsiteX33" fmla="*/ 151558 w 1279418"/>
                <a:gd name="connsiteY33" fmla="*/ 779369 h 2843630"/>
                <a:gd name="connsiteX34" fmla="*/ 165076 w 1279418"/>
                <a:gd name="connsiteY34" fmla="*/ 745240 h 2843630"/>
                <a:gd name="connsiteX35" fmla="*/ 166159 w 1279418"/>
                <a:gd name="connsiteY35" fmla="*/ 739877 h 2843630"/>
                <a:gd name="connsiteX36" fmla="*/ 330610 w 1279418"/>
                <a:gd name="connsiteY36" fmla="*/ 630871 h 2843630"/>
                <a:gd name="connsiteX37" fmla="*/ 631229 w 1279418"/>
                <a:gd name="connsiteY37" fmla="*/ 0 h 2843630"/>
                <a:gd name="connsiteX38" fmla="*/ 930644 w 1279418"/>
                <a:gd name="connsiteY38" fmla="*/ 299414 h 2843630"/>
                <a:gd name="connsiteX39" fmla="*/ 631229 w 1279418"/>
                <a:gd name="connsiteY39" fmla="*/ 598828 h 2843630"/>
                <a:gd name="connsiteX40" fmla="*/ 331814 w 1279418"/>
                <a:gd name="connsiteY40" fmla="*/ 299414 h 2843630"/>
                <a:gd name="connsiteX41" fmla="*/ 631229 w 1279418"/>
                <a:gd name="connsiteY41" fmla="*/ 0 h 2843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279418" h="2843630">
                  <a:moveTo>
                    <a:pt x="330610" y="630871"/>
                  </a:moveTo>
                  <a:lnTo>
                    <a:pt x="950643" y="630871"/>
                  </a:lnTo>
                  <a:cubicBezTo>
                    <a:pt x="1024571" y="630871"/>
                    <a:pt x="1088000" y="675819"/>
                    <a:pt x="1115094" y="739877"/>
                  </a:cubicBezTo>
                  <a:lnTo>
                    <a:pt x="1118085" y="754690"/>
                  </a:lnTo>
                  <a:lnTo>
                    <a:pt x="1127860" y="779369"/>
                  </a:lnTo>
                  <a:lnTo>
                    <a:pt x="1277697" y="1612696"/>
                  </a:lnTo>
                  <a:cubicBezTo>
                    <a:pt x="1288245" y="1671358"/>
                    <a:pt x="1249241" y="1727464"/>
                    <a:pt x="1190578" y="1738012"/>
                  </a:cubicBezTo>
                  <a:cubicBezTo>
                    <a:pt x="1131916" y="1748560"/>
                    <a:pt x="1075810" y="1709555"/>
                    <a:pt x="1065262" y="1650893"/>
                  </a:cubicBezTo>
                  <a:lnTo>
                    <a:pt x="946038" y="987825"/>
                  </a:lnTo>
                  <a:lnTo>
                    <a:pt x="917536" y="987825"/>
                  </a:lnTo>
                  <a:lnTo>
                    <a:pt x="917536" y="1331686"/>
                  </a:lnTo>
                  <a:lnTo>
                    <a:pt x="1014281" y="1616543"/>
                  </a:lnTo>
                  <a:cubicBezTo>
                    <a:pt x="996406" y="1766519"/>
                    <a:pt x="978455" y="1916404"/>
                    <a:pt x="960580" y="2066380"/>
                  </a:cubicBezTo>
                  <a:lnTo>
                    <a:pt x="942594" y="2066636"/>
                  </a:lnTo>
                  <a:lnTo>
                    <a:pt x="942594" y="2722978"/>
                  </a:lnTo>
                  <a:cubicBezTo>
                    <a:pt x="942594" y="2789612"/>
                    <a:pt x="888576" y="2843630"/>
                    <a:pt x="821942" y="2843630"/>
                  </a:cubicBezTo>
                  <a:lnTo>
                    <a:pt x="816225" y="2843630"/>
                  </a:lnTo>
                  <a:cubicBezTo>
                    <a:pt x="749591" y="2843630"/>
                    <a:pt x="695573" y="2789612"/>
                    <a:pt x="695573" y="2722978"/>
                  </a:cubicBezTo>
                  <a:lnTo>
                    <a:pt x="695573" y="2070157"/>
                  </a:lnTo>
                  <a:lnTo>
                    <a:pt x="584764" y="2071736"/>
                  </a:lnTo>
                  <a:lnTo>
                    <a:pt x="584764" y="2722978"/>
                  </a:lnTo>
                  <a:cubicBezTo>
                    <a:pt x="584764" y="2789612"/>
                    <a:pt x="530746" y="2843630"/>
                    <a:pt x="464112" y="2843630"/>
                  </a:cubicBezTo>
                  <a:lnTo>
                    <a:pt x="458395" y="2843630"/>
                  </a:lnTo>
                  <a:cubicBezTo>
                    <a:pt x="391761" y="2843630"/>
                    <a:pt x="337743" y="2789612"/>
                    <a:pt x="337743" y="2722978"/>
                  </a:cubicBezTo>
                  <a:lnTo>
                    <a:pt x="337743" y="2075257"/>
                  </a:lnTo>
                  <a:lnTo>
                    <a:pt x="304101" y="2075736"/>
                  </a:lnTo>
                  <a:lnTo>
                    <a:pt x="250400" y="1616543"/>
                  </a:lnTo>
                  <a:lnTo>
                    <a:pt x="347144" y="1331689"/>
                  </a:lnTo>
                  <a:lnTo>
                    <a:pt x="347144" y="987825"/>
                  </a:lnTo>
                  <a:lnTo>
                    <a:pt x="333380" y="987825"/>
                  </a:lnTo>
                  <a:lnTo>
                    <a:pt x="214156" y="1650893"/>
                  </a:lnTo>
                  <a:cubicBezTo>
                    <a:pt x="203608" y="1709555"/>
                    <a:pt x="147502" y="1748560"/>
                    <a:pt x="88840" y="1738012"/>
                  </a:cubicBezTo>
                  <a:cubicBezTo>
                    <a:pt x="30177" y="1727464"/>
                    <a:pt x="-8827" y="1671358"/>
                    <a:pt x="1721" y="1612696"/>
                  </a:cubicBezTo>
                  <a:lnTo>
                    <a:pt x="151558" y="779369"/>
                  </a:lnTo>
                  <a:lnTo>
                    <a:pt x="165076" y="745240"/>
                  </a:lnTo>
                  <a:lnTo>
                    <a:pt x="166159" y="739877"/>
                  </a:lnTo>
                  <a:cubicBezTo>
                    <a:pt x="193253" y="675819"/>
                    <a:pt x="256683" y="630871"/>
                    <a:pt x="330610" y="630871"/>
                  </a:cubicBezTo>
                  <a:close/>
                  <a:moveTo>
                    <a:pt x="631229" y="0"/>
                  </a:moveTo>
                  <a:cubicBezTo>
                    <a:pt x="796591" y="0"/>
                    <a:pt x="930644" y="134052"/>
                    <a:pt x="930644" y="299414"/>
                  </a:cubicBezTo>
                  <a:cubicBezTo>
                    <a:pt x="930644" y="464776"/>
                    <a:pt x="796591" y="598828"/>
                    <a:pt x="631229" y="598828"/>
                  </a:cubicBezTo>
                  <a:cubicBezTo>
                    <a:pt x="465867" y="598828"/>
                    <a:pt x="331814" y="464776"/>
                    <a:pt x="331814" y="299414"/>
                  </a:cubicBezTo>
                  <a:cubicBezTo>
                    <a:pt x="331814" y="134052"/>
                    <a:pt x="465867" y="0"/>
                    <a:pt x="631229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/>
            </a:p>
          </p:txBody>
        </p:sp>
        <p:sp>
          <p:nvSpPr>
            <p:cNvPr id="114" name="Полилиния: Фигура 171" descr="График с контуром человека">
              <a:extLst>
                <a:ext uri="{FF2B5EF4-FFF2-40B4-BE49-F238E27FC236}">
                  <a16:creationId xmlns:a16="http://schemas.microsoft.com/office/drawing/2014/main" id="{408AB479-7B4A-4D0B-9191-2190BED7FBEB}"/>
                </a:ext>
              </a:extLst>
            </p:cNvPr>
            <p:cNvSpPr/>
            <p:nvPr/>
          </p:nvSpPr>
          <p:spPr>
            <a:xfrm>
              <a:off x="3515207" y="1085032"/>
              <a:ext cx="487547" cy="1086931"/>
            </a:xfrm>
            <a:custGeom>
              <a:avLst/>
              <a:gdLst>
                <a:gd name="connsiteX0" fmla="*/ 330610 w 1279418"/>
                <a:gd name="connsiteY0" fmla="*/ 630871 h 2843630"/>
                <a:gd name="connsiteX1" fmla="*/ 950643 w 1279418"/>
                <a:gd name="connsiteY1" fmla="*/ 630871 h 2843630"/>
                <a:gd name="connsiteX2" fmla="*/ 1115094 w 1279418"/>
                <a:gd name="connsiteY2" fmla="*/ 739877 h 2843630"/>
                <a:gd name="connsiteX3" fmla="*/ 1118085 w 1279418"/>
                <a:gd name="connsiteY3" fmla="*/ 754690 h 2843630"/>
                <a:gd name="connsiteX4" fmla="*/ 1127860 w 1279418"/>
                <a:gd name="connsiteY4" fmla="*/ 779369 h 2843630"/>
                <a:gd name="connsiteX5" fmla="*/ 1277697 w 1279418"/>
                <a:gd name="connsiteY5" fmla="*/ 1612696 h 2843630"/>
                <a:gd name="connsiteX6" fmla="*/ 1190578 w 1279418"/>
                <a:gd name="connsiteY6" fmla="*/ 1738012 h 2843630"/>
                <a:gd name="connsiteX7" fmla="*/ 1065262 w 1279418"/>
                <a:gd name="connsiteY7" fmla="*/ 1650893 h 2843630"/>
                <a:gd name="connsiteX8" fmla="*/ 946038 w 1279418"/>
                <a:gd name="connsiteY8" fmla="*/ 987825 h 2843630"/>
                <a:gd name="connsiteX9" fmla="*/ 917536 w 1279418"/>
                <a:gd name="connsiteY9" fmla="*/ 987825 h 2843630"/>
                <a:gd name="connsiteX10" fmla="*/ 917536 w 1279418"/>
                <a:gd name="connsiteY10" fmla="*/ 1331686 h 2843630"/>
                <a:gd name="connsiteX11" fmla="*/ 1014281 w 1279418"/>
                <a:gd name="connsiteY11" fmla="*/ 1616543 h 2843630"/>
                <a:gd name="connsiteX12" fmla="*/ 960580 w 1279418"/>
                <a:gd name="connsiteY12" fmla="*/ 2066380 h 2843630"/>
                <a:gd name="connsiteX13" fmla="*/ 942594 w 1279418"/>
                <a:gd name="connsiteY13" fmla="*/ 2066636 h 2843630"/>
                <a:gd name="connsiteX14" fmla="*/ 942594 w 1279418"/>
                <a:gd name="connsiteY14" fmla="*/ 2722978 h 2843630"/>
                <a:gd name="connsiteX15" fmla="*/ 821942 w 1279418"/>
                <a:gd name="connsiteY15" fmla="*/ 2843630 h 2843630"/>
                <a:gd name="connsiteX16" fmla="*/ 816225 w 1279418"/>
                <a:gd name="connsiteY16" fmla="*/ 2843630 h 2843630"/>
                <a:gd name="connsiteX17" fmla="*/ 695573 w 1279418"/>
                <a:gd name="connsiteY17" fmla="*/ 2722978 h 2843630"/>
                <a:gd name="connsiteX18" fmla="*/ 695573 w 1279418"/>
                <a:gd name="connsiteY18" fmla="*/ 2070157 h 2843630"/>
                <a:gd name="connsiteX19" fmla="*/ 584764 w 1279418"/>
                <a:gd name="connsiteY19" fmla="*/ 2071736 h 2843630"/>
                <a:gd name="connsiteX20" fmla="*/ 584764 w 1279418"/>
                <a:gd name="connsiteY20" fmla="*/ 2722978 h 2843630"/>
                <a:gd name="connsiteX21" fmla="*/ 464112 w 1279418"/>
                <a:gd name="connsiteY21" fmla="*/ 2843630 h 2843630"/>
                <a:gd name="connsiteX22" fmla="*/ 458395 w 1279418"/>
                <a:gd name="connsiteY22" fmla="*/ 2843630 h 2843630"/>
                <a:gd name="connsiteX23" fmla="*/ 337743 w 1279418"/>
                <a:gd name="connsiteY23" fmla="*/ 2722978 h 2843630"/>
                <a:gd name="connsiteX24" fmla="*/ 337743 w 1279418"/>
                <a:gd name="connsiteY24" fmla="*/ 2075257 h 2843630"/>
                <a:gd name="connsiteX25" fmla="*/ 304101 w 1279418"/>
                <a:gd name="connsiteY25" fmla="*/ 2075736 h 2843630"/>
                <a:gd name="connsiteX26" fmla="*/ 250400 w 1279418"/>
                <a:gd name="connsiteY26" fmla="*/ 1616543 h 2843630"/>
                <a:gd name="connsiteX27" fmla="*/ 347144 w 1279418"/>
                <a:gd name="connsiteY27" fmla="*/ 1331689 h 2843630"/>
                <a:gd name="connsiteX28" fmla="*/ 347144 w 1279418"/>
                <a:gd name="connsiteY28" fmla="*/ 987825 h 2843630"/>
                <a:gd name="connsiteX29" fmla="*/ 333380 w 1279418"/>
                <a:gd name="connsiteY29" fmla="*/ 987825 h 2843630"/>
                <a:gd name="connsiteX30" fmla="*/ 214156 w 1279418"/>
                <a:gd name="connsiteY30" fmla="*/ 1650893 h 2843630"/>
                <a:gd name="connsiteX31" fmla="*/ 88840 w 1279418"/>
                <a:gd name="connsiteY31" fmla="*/ 1738012 h 2843630"/>
                <a:gd name="connsiteX32" fmla="*/ 1721 w 1279418"/>
                <a:gd name="connsiteY32" fmla="*/ 1612696 h 2843630"/>
                <a:gd name="connsiteX33" fmla="*/ 151558 w 1279418"/>
                <a:gd name="connsiteY33" fmla="*/ 779369 h 2843630"/>
                <a:gd name="connsiteX34" fmla="*/ 165076 w 1279418"/>
                <a:gd name="connsiteY34" fmla="*/ 745240 h 2843630"/>
                <a:gd name="connsiteX35" fmla="*/ 166159 w 1279418"/>
                <a:gd name="connsiteY35" fmla="*/ 739877 h 2843630"/>
                <a:gd name="connsiteX36" fmla="*/ 330610 w 1279418"/>
                <a:gd name="connsiteY36" fmla="*/ 630871 h 2843630"/>
                <a:gd name="connsiteX37" fmla="*/ 631229 w 1279418"/>
                <a:gd name="connsiteY37" fmla="*/ 0 h 2843630"/>
                <a:gd name="connsiteX38" fmla="*/ 930644 w 1279418"/>
                <a:gd name="connsiteY38" fmla="*/ 299414 h 2843630"/>
                <a:gd name="connsiteX39" fmla="*/ 631229 w 1279418"/>
                <a:gd name="connsiteY39" fmla="*/ 598828 h 2843630"/>
                <a:gd name="connsiteX40" fmla="*/ 331814 w 1279418"/>
                <a:gd name="connsiteY40" fmla="*/ 299414 h 2843630"/>
                <a:gd name="connsiteX41" fmla="*/ 631229 w 1279418"/>
                <a:gd name="connsiteY41" fmla="*/ 0 h 2843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279418" h="2843630">
                  <a:moveTo>
                    <a:pt x="330610" y="630871"/>
                  </a:moveTo>
                  <a:lnTo>
                    <a:pt x="950643" y="630871"/>
                  </a:lnTo>
                  <a:cubicBezTo>
                    <a:pt x="1024571" y="630871"/>
                    <a:pt x="1088000" y="675819"/>
                    <a:pt x="1115094" y="739877"/>
                  </a:cubicBezTo>
                  <a:lnTo>
                    <a:pt x="1118085" y="754690"/>
                  </a:lnTo>
                  <a:lnTo>
                    <a:pt x="1127860" y="779369"/>
                  </a:lnTo>
                  <a:lnTo>
                    <a:pt x="1277697" y="1612696"/>
                  </a:lnTo>
                  <a:cubicBezTo>
                    <a:pt x="1288245" y="1671358"/>
                    <a:pt x="1249241" y="1727464"/>
                    <a:pt x="1190578" y="1738012"/>
                  </a:cubicBezTo>
                  <a:cubicBezTo>
                    <a:pt x="1131916" y="1748560"/>
                    <a:pt x="1075810" y="1709555"/>
                    <a:pt x="1065262" y="1650893"/>
                  </a:cubicBezTo>
                  <a:lnTo>
                    <a:pt x="946038" y="987825"/>
                  </a:lnTo>
                  <a:lnTo>
                    <a:pt x="917536" y="987825"/>
                  </a:lnTo>
                  <a:lnTo>
                    <a:pt x="917536" y="1331686"/>
                  </a:lnTo>
                  <a:lnTo>
                    <a:pt x="1014281" y="1616543"/>
                  </a:lnTo>
                  <a:cubicBezTo>
                    <a:pt x="996406" y="1766519"/>
                    <a:pt x="978455" y="1916404"/>
                    <a:pt x="960580" y="2066380"/>
                  </a:cubicBezTo>
                  <a:lnTo>
                    <a:pt x="942594" y="2066636"/>
                  </a:lnTo>
                  <a:lnTo>
                    <a:pt x="942594" y="2722978"/>
                  </a:lnTo>
                  <a:cubicBezTo>
                    <a:pt x="942594" y="2789612"/>
                    <a:pt x="888576" y="2843630"/>
                    <a:pt x="821942" y="2843630"/>
                  </a:cubicBezTo>
                  <a:lnTo>
                    <a:pt x="816225" y="2843630"/>
                  </a:lnTo>
                  <a:cubicBezTo>
                    <a:pt x="749591" y="2843630"/>
                    <a:pt x="695573" y="2789612"/>
                    <a:pt x="695573" y="2722978"/>
                  </a:cubicBezTo>
                  <a:lnTo>
                    <a:pt x="695573" y="2070157"/>
                  </a:lnTo>
                  <a:lnTo>
                    <a:pt x="584764" y="2071736"/>
                  </a:lnTo>
                  <a:lnTo>
                    <a:pt x="584764" y="2722978"/>
                  </a:lnTo>
                  <a:cubicBezTo>
                    <a:pt x="584764" y="2789612"/>
                    <a:pt x="530746" y="2843630"/>
                    <a:pt x="464112" y="2843630"/>
                  </a:cubicBezTo>
                  <a:lnTo>
                    <a:pt x="458395" y="2843630"/>
                  </a:lnTo>
                  <a:cubicBezTo>
                    <a:pt x="391761" y="2843630"/>
                    <a:pt x="337743" y="2789612"/>
                    <a:pt x="337743" y="2722978"/>
                  </a:cubicBezTo>
                  <a:lnTo>
                    <a:pt x="337743" y="2075257"/>
                  </a:lnTo>
                  <a:lnTo>
                    <a:pt x="304101" y="2075736"/>
                  </a:lnTo>
                  <a:lnTo>
                    <a:pt x="250400" y="1616543"/>
                  </a:lnTo>
                  <a:lnTo>
                    <a:pt x="347144" y="1331689"/>
                  </a:lnTo>
                  <a:lnTo>
                    <a:pt x="347144" y="987825"/>
                  </a:lnTo>
                  <a:lnTo>
                    <a:pt x="333380" y="987825"/>
                  </a:lnTo>
                  <a:lnTo>
                    <a:pt x="214156" y="1650893"/>
                  </a:lnTo>
                  <a:cubicBezTo>
                    <a:pt x="203608" y="1709555"/>
                    <a:pt x="147502" y="1748560"/>
                    <a:pt x="88840" y="1738012"/>
                  </a:cubicBezTo>
                  <a:cubicBezTo>
                    <a:pt x="30177" y="1727464"/>
                    <a:pt x="-8827" y="1671358"/>
                    <a:pt x="1721" y="1612696"/>
                  </a:cubicBezTo>
                  <a:lnTo>
                    <a:pt x="151558" y="779369"/>
                  </a:lnTo>
                  <a:lnTo>
                    <a:pt x="165076" y="745240"/>
                  </a:lnTo>
                  <a:lnTo>
                    <a:pt x="166159" y="739877"/>
                  </a:lnTo>
                  <a:cubicBezTo>
                    <a:pt x="193253" y="675819"/>
                    <a:pt x="256683" y="630871"/>
                    <a:pt x="330610" y="630871"/>
                  </a:cubicBezTo>
                  <a:close/>
                  <a:moveTo>
                    <a:pt x="631229" y="0"/>
                  </a:moveTo>
                  <a:cubicBezTo>
                    <a:pt x="796591" y="0"/>
                    <a:pt x="930644" y="134052"/>
                    <a:pt x="930644" y="299414"/>
                  </a:cubicBezTo>
                  <a:cubicBezTo>
                    <a:pt x="930644" y="464776"/>
                    <a:pt x="796591" y="598828"/>
                    <a:pt x="631229" y="598828"/>
                  </a:cubicBezTo>
                  <a:cubicBezTo>
                    <a:pt x="465867" y="598828"/>
                    <a:pt x="331814" y="464776"/>
                    <a:pt x="331814" y="299414"/>
                  </a:cubicBezTo>
                  <a:cubicBezTo>
                    <a:pt x="331814" y="134052"/>
                    <a:pt x="465867" y="0"/>
                    <a:pt x="631229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/>
            </a:p>
          </p:txBody>
        </p:sp>
        <p:sp>
          <p:nvSpPr>
            <p:cNvPr id="115" name="Полилиния: Фигура 172" descr="График с контуром человека">
              <a:extLst>
                <a:ext uri="{FF2B5EF4-FFF2-40B4-BE49-F238E27FC236}">
                  <a16:creationId xmlns:a16="http://schemas.microsoft.com/office/drawing/2014/main" id="{54515C4D-C773-4EA4-AB62-040A5686B751}"/>
                </a:ext>
              </a:extLst>
            </p:cNvPr>
            <p:cNvSpPr/>
            <p:nvPr/>
          </p:nvSpPr>
          <p:spPr>
            <a:xfrm>
              <a:off x="4054695" y="1085032"/>
              <a:ext cx="465200" cy="1086932"/>
            </a:xfrm>
            <a:custGeom>
              <a:avLst/>
              <a:gdLst>
                <a:gd name="connsiteX0" fmla="*/ 330610 w 1279418"/>
                <a:gd name="connsiteY0" fmla="*/ 630871 h 2843630"/>
                <a:gd name="connsiteX1" fmla="*/ 950643 w 1279418"/>
                <a:gd name="connsiteY1" fmla="*/ 630871 h 2843630"/>
                <a:gd name="connsiteX2" fmla="*/ 1115094 w 1279418"/>
                <a:gd name="connsiteY2" fmla="*/ 739877 h 2843630"/>
                <a:gd name="connsiteX3" fmla="*/ 1118085 w 1279418"/>
                <a:gd name="connsiteY3" fmla="*/ 754690 h 2843630"/>
                <a:gd name="connsiteX4" fmla="*/ 1127860 w 1279418"/>
                <a:gd name="connsiteY4" fmla="*/ 779369 h 2843630"/>
                <a:gd name="connsiteX5" fmla="*/ 1277697 w 1279418"/>
                <a:gd name="connsiteY5" fmla="*/ 1612696 h 2843630"/>
                <a:gd name="connsiteX6" fmla="*/ 1190578 w 1279418"/>
                <a:gd name="connsiteY6" fmla="*/ 1738012 h 2843630"/>
                <a:gd name="connsiteX7" fmla="*/ 1065262 w 1279418"/>
                <a:gd name="connsiteY7" fmla="*/ 1650893 h 2843630"/>
                <a:gd name="connsiteX8" fmla="*/ 946038 w 1279418"/>
                <a:gd name="connsiteY8" fmla="*/ 987825 h 2843630"/>
                <a:gd name="connsiteX9" fmla="*/ 917536 w 1279418"/>
                <a:gd name="connsiteY9" fmla="*/ 987825 h 2843630"/>
                <a:gd name="connsiteX10" fmla="*/ 917536 w 1279418"/>
                <a:gd name="connsiteY10" fmla="*/ 1331686 h 2843630"/>
                <a:gd name="connsiteX11" fmla="*/ 1014281 w 1279418"/>
                <a:gd name="connsiteY11" fmla="*/ 1616543 h 2843630"/>
                <a:gd name="connsiteX12" fmla="*/ 960580 w 1279418"/>
                <a:gd name="connsiteY12" fmla="*/ 2066380 h 2843630"/>
                <a:gd name="connsiteX13" fmla="*/ 942594 w 1279418"/>
                <a:gd name="connsiteY13" fmla="*/ 2066636 h 2843630"/>
                <a:gd name="connsiteX14" fmla="*/ 942594 w 1279418"/>
                <a:gd name="connsiteY14" fmla="*/ 2722978 h 2843630"/>
                <a:gd name="connsiteX15" fmla="*/ 821942 w 1279418"/>
                <a:gd name="connsiteY15" fmla="*/ 2843630 h 2843630"/>
                <a:gd name="connsiteX16" fmla="*/ 816225 w 1279418"/>
                <a:gd name="connsiteY16" fmla="*/ 2843630 h 2843630"/>
                <a:gd name="connsiteX17" fmla="*/ 695573 w 1279418"/>
                <a:gd name="connsiteY17" fmla="*/ 2722978 h 2843630"/>
                <a:gd name="connsiteX18" fmla="*/ 695573 w 1279418"/>
                <a:gd name="connsiteY18" fmla="*/ 2070157 h 2843630"/>
                <a:gd name="connsiteX19" fmla="*/ 584764 w 1279418"/>
                <a:gd name="connsiteY19" fmla="*/ 2071736 h 2843630"/>
                <a:gd name="connsiteX20" fmla="*/ 584764 w 1279418"/>
                <a:gd name="connsiteY20" fmla="*/ 2722978 h 2843630"/>
                <a:gd name="connsiteX21" fmla="*/ 464112 w 1279418"/>
                <a:gd name="connsiteY21" fmla="*/ 2843630 h 2843630"/>
                <a:gd name="connsiteX22" fmla="*/ 458395 w 1279418"/>
                <a:gd name="connsiteY22" fmla="*/ 2843630 h 2843630"/>
                <a:gd name="connsiteX23" fmla="*/ 337743 w 1279418"/>
                <a:gd name="connsiteY23" fmla="*/ 2722978 h 2843630"/>
                <a:gd name="connsiteX24" fmla="*/ 337743 w 1279418"/>
                <a:gd name="connsiteY24" fmla="*/ 2075257 h 2843630"/>
                <a:gd name="connsiteX25" fmla="*/ 304101 w 1279418"/>
                <a:gd name="connsiteY25" fmla="*/ 2075736 h 2843630"/>
                <a:gd name="connsiteX26" fmla="*/ 250400 w 1279418"/>
                <a:gd name="connsiteY26" fmla="*/ 1616543 h 2843630"/>
                <a:gd name="connsiteX27" fmla="*/ 347144 w 1279418"/>
                <a:gd name="connsiteY27" fmla="*/ 1331689 h 2843630"/>
                <a:gd name="connsiteX28" fmla="*/ 347144 w 1279418"/>
                <a:gd name="connsiteY28" fmla="*/ 987825 h 2843630"/>
                <a:gd name="connsiteX29" fmla="*/ 333380 w 1279418"/>
                <a:gd name="connsiteY29" fmla="*/ 987825 h 2843630"/>
                <a:gd name="connsiteX30" fmla="*/ 214156 w 1279418"/>
                <a:gd name="connsiteY30" fmla="*/ 1650893 h 2843630"/>
                <a:gd name="connsiteX31" fmla="*/ 88840 w 1279418"/>
                <a:gd name="connsiteY31" fmla="*/ 1738012 h 2843630"/>
                <a:gd name="connsiteX32" fmla="*/ 1721 w 1279418"/>
                <a:gd name="connsiteY32" fmla="*/ 1612696 h 2843630"/>
                <a:gd name="connsiteX33" fmla="*/ 151558 w 1279418"/>
                <a:gd name="connsiteY33" fmla="*/ 779369 h 2843630"/>
                <a:gd name="connsiteX34" fmla="*/ 165076 w 1279418"/>
                <a:gd name="connsiteY34" fmla="*/ 745240 h 2843630"/>
                <a:gd name="connsiteX35" fmla="*/ 166159 w 1279418"/>
                <a:gd name="connsiteY35" fmla="*/ 739877 h 2843630"/>
                <a:gd name="connsiteX36" fmla="*/ 330610 w 1279418"/>
                <a:gd name="connsiteY36" fmla="*/ 630871 h 2843630"/>
                <a:gd name="connsiteX37" fmla="*/ 631229 w 1279418"/>
                <a:gd name="connsiteY37" fmla="*/ 0 h 2843630"/>
                <a:gd name="connsiteX38" fmla="*/ 930644 w 1279418"/>
                <a:gd name="connsiteY38" fmla="*/ 299414 h 2843630"/>
                <a:gd name="connsiteX39" fmla="*/ 631229 w 1279418"/>
                <a:gd name="connsiteY39" fmla="*/ 598828 h 2843630"/>
                <a:gd name="connsiteX40" fmla="*/ 331814 w 1279418"/>
                <a:gd name="connsiteY40" fmla="*/ 299414 h 2843630"/>
                <a:gd name="connsiteX41" fmla="*/ 631229 w 1279418"/>
                <a:gd name="connsiteY41" fmla="*/ 0 h 2843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279418" h="2843630">
                  <a:moveTo>
                    <a:pt x="330610" y="630871"/>
                  </a:moveTo>
                  <a:lnTo>
                    <a:pt x="950643" y="630871"/>
                  </a:lnTo>
                  <a:cubicBezTo>
                    <a:pt x="1024571" y="630871"/>
                    <a:pt x="1088000" y="675819"/>
                    <a:pt x="1115094" y="739877"/>
                  </a:cubicBezTo>
                  <a:lnTo>
                    <a:pt x="1118085" y="754690"/>
                  </a:lnTo>
                  <a:lnTo>
                    <a:pt x="1127860" y="779369"/>
                  </a:lnTo>
                  <a:lnTo>
                    <a:pt x="1277697" y="1612696"/>
                  </a:lnTo>
                  <a:cubicBezTo>
                    <a:pt x="1288245" y="1671358"/>
                    <a:pt x="1249241" y="1727464"/>
                    <a:pt x="1190578" y="1738012"/>
                  </a:cubicBezTo>
                  <a:cubicBezTo>
                    <a:pt x="1131916" y="1748560"/>
                    <a:pt x="1075810" y="1709555"/>
                    <a:pt x="1065262" y="1650893"/>
                  </a:cubicBezTo>
                  <a:lnTo>
                    <a:pt x="946038" y="987825"/>
                  </a:lnTo>
                  <a:lnTo>
                    <a:pt x="917536" y="987825"/>
                  </a:lnTo>
                  <a:lnTo>
                    <a:pt x="917536" y="1331686"/>
                  </a:lnTo>
                  <a:lnTo>
                    <a:pt x="1014281" y="1616543"/>
                  </a:lnTo>
                  <a:cubicBezTo>
                    <a:pt x="996406" y="1766519"/>
                    <a:pt x="978455" y="1916404"/>
                    <a:pt x="960580" y="2066380"/>
                  </a:cubicBezTo>
                  <a:lnTo>
                    <a:pt x="942594" y="2066636"/>
                  </a:lnTo>
                  <a:lnTo>
                    <a:pt x="942594" y="2722978"/>
                  </a:lnTo>
                  <a:cubicBezTo>
                    <a:pt x="942594" y="2789612"/>
                    <a:pt x="888576" y="2843630"/>
                    <a:pt x="821942" y="2843630"/>
                  </a:cubicBezTo>
                  <a:lnTo>
                    <a:pt x="816225" y="2843630"/>
                  </a:lnTo>
                  <a:cubicBezTo>
                    <a:pt x="749591" y="2843630"/>
                    <a:pt x="695573" y="2789612"/>
                    <a:pt x="695573" y="2722978"/>
                  </a:cubicBezTo>
                  <a:lnTo>
                    <a:pt x="695573" y="2070157"/>
                  </a:lnTo>
                  <a:lnTo>
                    <a:pt x="584764" y="2071736"/>
                  </a:lnTo>
                  <a:lnTo>
                    <a:pt x="584764" y="2722978"/>
                  </a:lnTo>
                  <a:cubicBezTo>
                    <a:pt x="584764" y="2789612"/>
                    <a:pt x="530746" y="2843630"/>
                    <a:pt x="464112" y="2843630"/>
                  </a:cubicBezTo>
                  <a:lnTo>
                    <a:pt x="458395" y="2843630"/>
                  </a:lnTo>
                  <a:cubicBezTo>
                    <a:pt x="391761" y="2843630"/>
                    <a:pt x="337743" y="2789612"/>
                    <a:pt x="337743" y="2722978"/>
                  </a:cubicBezTo>
                  <a:lnTo>
                    <a:pt x="337743" y="2075257"/>
                  </a:lnTo>
                  <a:lnTo>
                    <a:pt x="304101" y="2075736"/>
                  </a:lnTo>
                  <a:lnTo>
                    <a:pt x="250400" y="1616543"/>
                  </a:lnTo>
                  <a:lnTo>
                    <a:pt x="347144" y="1331689"/>
                  </a:lnTo>
                  <a:lnTo>
                    <a:pt x="347144" y="987825"/>
                  </a:lnTo>
                  <a:lnTo>
                    <a:pt x="333380" y="987825"/>
                  </a:lnTo>
                  <a:lnTo>
                    <a:pt x="214156" y="1650893"/>
                  </a:lnTo>
                  <a:cubicBezTo>
                    <a:pt x="203608" y="1709555"/>
                    <a:pt x="147502" y="1748560"/>
                    <a:pt x="88840" y="1738012"/>
                  </a:cubicBezTo>
                  <a:cubicBezTo>
                    <a:pt x="30177" y="1727464"/>
                    <a:pt x="-8827" y="1671358"/>
                    <a:pt x="1721" y="1612696"/>
                  </a:cubicBezTo>
                  <a:lnTo>
                    <a:pt x="151558" y="779369"/>
                  </a:lnTo>
                  <a:lnTo>
                    <a:pt x="165076" y="745240"/>
                  </a:lnTo>
                  <a:lnTo>
                    <a:pt x="166159" y="739877"/>
                  </a:lnTo>
                  <a:cubicBezTo>
                    <a:pt x="193253" y="675819"/>
                    <a:pt x="256683" y="630871"/>
                    <a:pt x="330610" y="630871"/>
                  </a:cubicBezTo>
                  <a:close/>
                  <a:moveTo>
                    <a:pt x="631229" y="0"/>
                  </a:moveTo>
                  <a:cubicBezTo>
                    <a:pt x="796591" y="0"/>
                    <a:pt x="930644" y="134052"/>
                    <a:pt x="930644" y="299414"/>
                  </a:cubicBezTo>
                  <a:cubicBezTo>
                    <a:pt x="930644" y="464776"/>
                    <a:pt x="796591" y="598828"/>
                    <a:pt x="631229" y="598828"/>
                  </a:cubicBezTo>
                  <a:cubicBezTo>
                    <a:pt x="465867" y="598828"/>
                    <a:pt x="331814" y="464776"/>
                    <a:pt x="331814" y="299414"/>
                  </a:cubicBezTo>
                  <a:cubicBezTo>
                    <a:pt x="331814" y="134052"/>
                    <a:pt x="465867" y="0"/>
                    <a:pt x="631229" y="0"/>
                  </a:cubicBezTo>
                  <a:close/>
                </a:path>
              </a:pathLst>
            </a:custGeom>
            <a:solidFill>
              <a:srgbClr val="E7E6E6"/>
            </a:solidFill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93252" tIns="46627" rIns="93252" bIns="46627" numCol="1" rtlCol="0" anchor="t" anchorCtr="0" compatLnSpc="1">
              <a:prstTxWarp prst="textNoShape">
                <a:avLst/>
              </a:prstTxWarp>
            </a:bodyPr>
            <a:lstStyle/>
            <a:p>
              <a:pPr defTabSz="932518" rtl="0"/>
              <a:endParaRPr lang="ru-RU" sz="1938">
                <a:solidFill>
                  <a:prstClr val="black"/>
                </a:solidFill>
              </a:endParaRPr>
            </a:p>
          </p:txBody>
        </p:sp>
      </p:grpSp>
      <p:sp>
        <p:nvSpPr>
          <p:cNvPr id="116" name="TextBox 115">
            <a:extLst>
              <a:ext uri="{FF2B5EF4-FFF2-40B4-BE49-F238E27FC236}">
                <a16:creationId xmlns:a16="http://schemas.microsoft.com/office/drawing/2014/main" id="{D232662D-3C0B-4359-83BC-9C7AE2DCE300}"/>
              </a:ext>
            </a:extLst>
          </p:cNvPr>
          <p:cNvSpPr txBox="1"/>
          <p:nvPr/>
        </p:nvSpPr>
        <p:spPr>
          <a:xfrm>
            <a:off x="9154624" y="3712941"/>
            <a:ext cx="15917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27292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Благосостояние</a:t>
            </a:r>
          </a:p>
        </p:txBody>
      </p:sp>
      <p:graphicFrame>
        <p:nvGraphicFramePr>
          <p:cNvPr id="121" name="Table 7">
            <a:extLst>
              <a:ext uri="{FF2B5EF4-FFF2-40B4-BE49-F238E27FC236}">
                <a16:creationId xmlns:a16="http://schemas.microsoft.com/office/drawing/2014/main" id="{BF26F860-E68F-4CEC-A381-A3817EF28E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8337213"/>
              </p:ext>
            </p:extLst>
          </p:nvPr>
        </p:nvGraphicFramePr>
        <p:xfrm>
          <a:off x="9154624" y="4082107"/>
          <a:ext cx="2806559" cy="2108200"/>
        </p:xfrm>
        <a:graphic>
          <a:graphicData uri="http://schemas.openxmlformats.org/drawingml/2006/table">
            <a:tbl>
              <a:tblPr/>
              <a:tblGrid>
                <a:gridCol w="2806559">
                  <a:extLst>
                    <a:ext uri="{9D8B030D-6E8A-4147-A177-3AD203B41FA5}">
                      <a16:colId xmlns:a16="http://schemas.microsoft.com/office/drawing/2014/main" val="2842622975"/>
                    </a:ext>
                  </a:extLst>
                </a:gridCol>
              </a:tblGrid>
              <a:tr h="337185">
                <a:tc>
                  <a:txBody>
                    <a:bodyPr/>
                    <a:lstStyle/>
                    <a:p>
                      <a:pPr algn="l" fontAlgn="ctr">
                        <a:lnSpc>
                          <a:spcPct val="80000"/>
                        </a:lnSpc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У нас не всегда хватает денег даже на еду </a:t>
                      </a:r>
                      <a:endParaRPr lang="ru-UA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6450354"/>
                  </a:ext>
                </a:extLst>
              </a:tr>
              <a:tr h="337185">
                <a:tc>
                  <a:txBody>
                    <a:bodyPr/>
                    <a:lstStyle/>
                    <a:p>
                      <a:pPr algn="l" fontAlgn="ctr">
                        <a:lnSpc>
                          <a:spcPct val="80000"/>
                        </a:lnSpc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У нас достаточно денег, чтобы покупать еду, но купить одежду иногда проблематично</a:t>
                      </a:r>
                      <a:endParaRPr lang="ru-UA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1815161"/>
                  </a:ext>
                </a:extLst>
              </a:tr>
              <a:tr h="374107">
                <a:tc>
                  <a:txBody>
                    <a:bodyPr/>
                    <a:lstStyle/>
                    <a:p>
                      <a:pPr algn="l" fontAlgn="ctr">
                        <a:lnSpc>
                          <a:spcPct val="80000"/>
                        </a:lnSpc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У нас достаточно денег, чтобы покупать еду и одежду, но купить пылесос или микроволновую печь было бы проблематично</a:t>
                      </a:r>
                      <a:endParaRPr lang="ru-UA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8480195"/>
                  </a:ext>
                </a:extLst>
              </a:tr>
              <a:tr h="374107">
                <a:tc>
                  <a:txBody>
                    <a:bodyPr/>
                    <a:lstStyle/>
                    <a:p>
                      <a:pPr algn="l" fontAlgn="ctr">
                        <a:lnSpc>
                          <a:spcPct val="80000"/>
                        </a:lnSpc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Мы можем себе позволить купить еду, одежду и малую бытовую технику, но у нас недостаточно денег на крупную бытовую технику</a:t>
                      </a:r>
                      <a:endParaRPr lang="ru-UA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3859857"/>
                  </a:ext>
                </a:extLst>
              </a:tr>
              <a:tr h="337185">
                <a:tc>
                  <a:txBody>
                    <a:bodyPr/>
                    <a:lstStyle/>
                    <a:p>
                      <a:pPr algn="l" fontAlgn="ctr">
                        <a:lnSpc>
                          <a:spcPct val="80000"/>
                        </a:lnSpc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Мы можем купить домашнюю технику, но у нас недостаточно денег, чтобы купить машину</a:t>
                      </a:r>
                      <a:endParaRPr lang="ru-UA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8864158"/>
                  </a:ext>
                </a:extLst>
              </a:tr>
              <a:tr h="337185"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 нас нет финансовых затруднений, мы можем себе позволить купить квартиру или автомобиль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325892"/>
                  </a:ext>
                </a:extLst>
              </a:tr>
            </a:tbl>
          </a:graphicData>
        </a:graphic>
      </p:graphicFrame>
      <p:grpSp>
        <p:nvGrpSpPr>
          <p:cNvPr id="122" name="Group 109">
            <a:extLst>
              <a:ext uri="{FF2B5EF4-FFF2-40B4-BE49-F238E27FC236}">
                <a16:creationId xmlns:a16="http://schemas.microsoft.com/office/drawing/2014/main" id="{29E69759-6647-4F4B-93B9-9D3B7B00B3FB}"/>
              </a:ext>
            </a:extLst>
          </p:cNvPr>
          <p:cNvGrpSpPr>
            <a:grpSpLocks noChangeAspect="1"/>
          </p:cNvGrpSpPr>
          <p:nvPr/>
        </p:nvGrpSpPr>
        <p:grpSpPr>
          <a:xfrm>
            <a:off x="8540443" y="3700793"/>
            <a:ext cx="614181" cy="345359"/>
            <a:chOff x="6142244" y="3933958"/>
            <a:chExt cx="1078544" cy="606474"/>
          </a:xfrm>
          <a:solidFill>
            <a:srgbClr val="0C4486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123" name="Freeform 108">
              <a:extLst>
                <a:ext uri="{FF2B5EF4-FFF2-40B4-BE49-F238E27FC236}">
                  <a16:creationId xmlns:a16="http://schemas.microsoft.com/office/drawing/2014/main" id="{DCD908DD-DF84-4C0F-8C00-A2A3834BEDB6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3930" y="4361960"/>
              <a:ext cx="271564" cy="95295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0" y="73"/>
                </a:cxn>
                <a:cxn ang="0">
                  <a:pos x="208" y="31"/>
                </a:cxn>
                <a:cxn ang="0">
                  <a:pos x="209" y="12"/>
                </a:cxn>
                <a:cxn ang="0">
                  <a:pos x="149" y="0"/>
                </a:cxn>
                <a:cxn ang="0">
                  <a:pos x="0" y="30"/>
                </a:cxn>
              </a:cxnLst>
              <a:rect l="0" t="0" r="r" b="b"/>
              <a:pathLst>
                <a:path w="209" h="73">
                  <a:moveTo>
                    <a:pt x="0" y="30"/>
                  </a:moveTo>
                  <a:cubicBezTo>
                    <a:pt x="0" y="73"/>
                    <a:pt x="0" y="73"/>
                    <a:pt x="0" y="73"/>
                  </a:cubicBezTo>
                  <a:cubicBezTo>
                    <a:pt x="83" y="56"/>
                    <a:pt x="164" y="40"/>
                    <a:pt x="208" y="31"/>
                  </a:cubicBezTo>
                  <a:cubicBezTo>
                    <a:pt x="209" y="25"/>
                    <a:pt x="209" y="19"/>
                    <a:pt x="209" y="12"/>
                  </a:cubicBezTo>
                  <a:cubicBezTo>
                    <a:pt x="195" y="9"/>
                    <a:pt x="174" y="5"/>
                    <a:pt x="149" y="0"/>
                  </a:cubicBezTo>
                  <a:cubicBezTo>
                    <a:pt x="109" y="8"/>
                    <a:pt x="55" y="19"/>
                    <a:pt x="0" y="3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4" name="Freeform 109">
              <a:extLst>
                <a:ext uri="{FF2B5EF4-FFF2-40B4-BE49-F238E27FC236}">
                  <a16:creationId xmlns:a16="http://schemas.microsoft.com/office/drawing/2014/main" id="{AAE91291-D99D-424A-AD78-08AF6680A28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3930" y="4324503"/>
              <a:ext cx="150930" cy="58389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0" y="45"/>
                </a:cxn>
                <a:cxn ang="0">
                  <a:pos x="116" y="22"/>
                </a:cxn>
                <a:cxn ang="0">
                  <a:pos x="11" y="0"/>
                </a:cxn>
                <a:cxn ang="0">
                  <a:pos x="0" y="3"/>
                </a:cxn>
                <a:cxn ang="0">
                  <a:pos x="0" y="44"/>
                </a:cxn>
              </a:cxnLst>
              <a:rect l="0" t="0" r="r" b="b"/>
              <a:pathLst>
                <a:path w="116" h="45">
                  <a:moveTo>
                    <a:pt x="0" y="44"/>
                  </a:moveTo>
                  <a:cubicBezTo>
                    <a:pt x="0" y="45"/>
                    <a:pt x="0" y="45"/>
                    <a:pt x="0" y="45"/>
                  </a:cubicBezTo>
                  <a:cubicBezTo>
                    <a:pt x="40" y="37"/>
                    <a:pt x="80" y="29"/>
                    <a:pt x="116" y="22"/>
                  </a:cubicBezTo>
                  <a:cubicBezTo>
                    <a:pt x="84" y="15"/>
                    <a:pt x="48" y="8"/>
                    <a:pt x="11" y="0"/>
                  </a:cubicBezTo>
                  <a:cubicBezTo>
                    <a:pt x="8" y="1"/>
                    <a:pt x="4" y="2"/>
                    <a:pt x="0" y="3"/>
                  </a:cubicBezTo>
                  <a:lnTo>
                    <a:pt x="0" y="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5" name="Freeform 110">
              <a:extLst>
                <a:ext uri="{FF2B5EF4-FFF2-40B4-BE49-F238E27FC236}">
                  <a16:creationId xmlns:a16="http://schemas.microsoft.com/office/drawing/2014/main" id="{EEE13B8C-EA1D-4C34-B23A-3025C700805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2244" y="4324503"/>
              <a:ext cx="469866" cy="215929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39"/>
                </a:cxn>
                <a:cxn ang="0">
                  <a:pos x="135" y="166"/>
                </a:cxn>
                <a:cxn ang="0">
                  <a:pos x="361" y="119"/>
                </a:cxn>
                <a:cxn ang="0">
                  <a:pos x="361" y="77"/>
                </a:cxn>
                <a:cxn ang="0">
                  <a:pos x="135" y="122"/>
                </a:cxn>
                <a:cxn ang="0">
                  <a:pos x="2" y="0"/>
                </a:cxn>
              </a:cxnLst>
              <a:rect l="0" t="0" r="r" b="b"/>
              <a:pathLst>
                <a:path w="361" h="166">
                  <a:moveTo>
                    <a:pt x="2" y="0"/>
                  </a:moveTo>
                  <a:cubicBezTo>
                    <a:pt x="1" y="12"/>
                    <a:pt x="1" y="26"/>
                    <a:pt x="0" y="39"/>
                  </a:cubicBezTo>
                  <a:cubicBezTo>
                    <a:pt x="37" y="75"/>
                    <a:pt x="132" y="166"/>
                    <a:pt x="135" y="166"/>
                  </a:cubicBezTo>
                  <a:cubicBezTo>
                    <a:pt x="144" y="164"/>
                    <a:pt x="249" y="142"/>
                    <a:pt x="361" y="119"/>
                  </a:cubicBezTo>
                  <a:cubicBezTo>
                    <a:pt x="361" y="104"/>
                    <a:pt x="361" y="88"/>
                    <a:pt x="361" y="77"/>
                  </a:cubicBezTo>
                  <a:cubicBezTo>
                    <a:pt x="250" y="99"/>
                    <a:pt x="144" y="121"/>
                    <a:pt x="135" y="122"/>
                  </a:cubicBezTo>
                  <a:cubicBezTo>
                    <a:pt x="132" y="123"/>
                    <a:pt x="37" y="35"/>
                    <a:pt x="2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6" name="Freeform 111">
              <a:extLst>
                <a:ext uri="{FF2B5EF4-FFF2-40B4-BE49-F238E27FC236}">
                  <a16:creationId xmlns:a16="http://schemas.microsoft.com/office/drawing/2014/main" id="{8D100963-F4F5-4428-85E2-C1675E052E7A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9955" y="4200564"/>
              <a:ext cx="462154" cy="193895"/>
            </a:xfrm>
            <a:custGeom>
              <a:avLst/>
              <a:gdLst/>
              <a:ahLst/>
              <a:cxnLst>
                <a:cxn ang="0">
                  <a:pos x="325" y="81"/>
                </a:cxn>
                <a:cxn ang="0">
                  <a:pos x="227" y="98"/>
                </a:cxn>
                <a:cxn ang="0">
                  <a:pos x="210" y="101"/>
                </a:cxn>
                <a:cxn ang="0">
                  <a:pos x="199" y="94"/>
                </a:cxn>
                <a:cxn ang="0">
                  <a:pos x="179" y="88"/>
                </a:cxn>
                <a:cxn ang="0">
                  <a:pos x="126" y="87"/>
                </a:cxn>
                <a:cxn ang="0">
                  <a:pos x="109" y="78"/>
                </a:cxn>
                <a:cxn ang="0">
                  <a:pos x="88" y="60"/>
                </a:cxn>
                <a:cxn ang="0">
                  <a:pos x="93" y="59"/>
                </a:cxn>
                <a:cxn ang="0">
                  <a:pos x="93" y="59"/>
                </a:cxn>
                <a:cxn ang="0">
                  <a:pos x="93" y="59"/>
                </a:cxn>
                <a:cxn ang="0">
                  <a:pos x="124" y="25"/>
                </a:cxn>
                <a:cxn ang="0">
                  <a:pos x="149" y="20"/>
                </a:cxn>
                <a:cxn ang="0">
                  <a:pos x="148" y="0"/>
                </a:cxn>
                <a:cxn ang="0">
                  <a:pos x="1" y="26"/>
                </a:cxn>
                <a:cxn ang="0">
                  <a:pos x="0" y="28"/>
                </a:cxn>
                <a:cxn ang="0">
                  <a:pos x="129" y="148"/>
                </a:cxn>
                <a:cxn ang="0">
                  <a:pos x="355" y="101"/>
                </a:cxn>
                <a:cxn ang="0">
                  <a:pos x="331" y="80"/>
                </a:cxn>
                <a:cxn ang="0">
                  <a:pos x="325" y="81"/>
                </a:cxn>
              </a:cxnLst>
              <a:rect l="0" t="0" r="r" b="b"/>
              <a:pathLst>
                <a:path w="355" h="149">
                  <a:moveTo>
                    <a:pt x="325" y="81"/>
                  </a:moveTo>
                  <a:cubicBezTo>
                    <a:pt x="292" y="86"/>
                    <a:pt x="260" y="92"/>
                    <a:pt x="227" y="98"/>
                  </a:cubicBezTo>
                  <a:cubicBezTo>
                    <a:pt x="222" y="99"/>
                    <a:pt x="216" y="100"/>
                    <a:pt x="210" y="101"/>
                  </a:cubicBezTo>
                  <a:cubicBezTo>
                    <a:pt x="209" y="101"/>
                    <a:pt x="200" y="95"/>
                    <a:pt x="199" y="94"/>
                  </a:cubicBezTo>
                  <a:cubicBezTo>
                    <a:pt x="192" y="91"/>
                    <a:pt x="186" y="90"/>
                    <a:pt x="179" y="88"/>
                  </a:cubicBezTo>
                  <a:cubicBezTo>
                    <a:pt x="162" y="85"/>
                    <a:pt x="144" y="85"/>
                    <a:pt x="126" y="87"/>
                  </a:cubicBezTo>
                  <a:cubicBezTo>
                    <a:pt x="118" y="88"/>
                    <a:pt x="115" y="84"/>
                    <a:pt x="109" y="78"/>
                  </a:cubicBezTo>
                  <a:cubicBezTo>
                    <a:pt x="102" y="72"/>
                    <a:pt x="95" y="66"/>
                    <a:pt x="88" y="60"/>
                  </a:cubicBezTo>
                  <a:cubicBezTo>
                    <a:pt x="90" y="59"/>
                    <a:pt x="91" y="59"/>
                    <a:pt x="93" y="59"/>
                  </a:cubicBezTo>
                  <a:cubicBezTo>
                    <a:pt x="93" y="59"/>
                    <a:pt x="93" y="59"/>
                    <a:pt x="93" y="59"/>
                  </a:cubicBezTo>
                  <a:cubicBezTo>
                    <a:pt x="93" y="59"/>
                    <a:pt x="93" y="59"/>
                    <a:pt x="93" y="59"/>
                  </a:cubicBezTo>
                  <a:cubicBezTo>
                    <a:pt x="104" y="56"/>
                    <a:pt x="145" y="43"/>
                    <a:pt x="124" y="25"/>
                  </a:cubicBezTo>
                  <a:cubicBezTo>
                    <a:pt x="132" y="23"/>
                    <a:pt x="141" y="21"/>
                    <a:pt x="149" y="20"/>
                  </a:cubicBezTo>
                  <a:cubicBezTo>
                    <a:pt x="149" y="13"/>
                    <a:pt x="149" y="7"/>
                    <a:pt x="148" y="0"/>
                  </a:cubicBezTo>
                  <a:cubicBezTo>
                    <a:pt x="76" y="13"/>
                    <a:pt x="17" y="23"/>
                    <a:pt x="1" y="26"/>
                  </a:cubicBezTo>
                  <a:cubicBezTo>
                    <a:pt x="1" y="26"/>
                    <a:pt x="1" y="27"/>
                    <a:pt x="0" y="28"/>
                  </a:cubicBezTo>
                  <a:cubicBezTo>
                    <a:pt x="26" y="53"/>
                    <a:pt x="126" y="149"/>
                    <a:pt x="129" y="148"/>
                  </a:cubicBezTo>
                  <a:cubicBezTo>
                    <a:pt x="138" y="146"/>
                    <a:pt x="243" y="124"/>
                    <a:pt x="355" y="101"/>
                  </a:cubicBezTo>
                  <a:cubicBezTo>
                    <a:pt x="355" y="101"/>
                    <a:pt x="345" y="93"/>
                    <a:pt x="331" y="80"/>
                  </a:cubicBezTo>
                  <a:cubicBezTo>
                    <a:pt x="329" y="80"/>
                    <a:pt x="327" y="80"/>
                    <a:pt x="325" y="8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7" name="Freeform 112">
              <a:extLst>
                <a:ext uri="{FF2B5EF4-FFF2-40B4-BE49-F238E27FC236}">
                  <a16:creationId xmlns:a16="http://schemas.microsoft.com/office/drawing/2014/main" id="{8C3D7D7C-7EB5-41E0-9B9C-E9D428F5912A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6100" y="4252894"/>
              <a:ext cx="466010" cy="214277"/>
            </a:xfrm>
            <a:custGeom>
              <a:avLst/>
              <a:gdLst/>
              <a:ahLst/>
              <a:cxnLst>
                <a:cxn ang="0">
                  <a:pos x="358" y="75"/>
                </a:cxn>
                <a:cxn ang="0">
                  <a:pos x="132" y="121"/>
                </a:cxn>
                <a:cxn ang="0">
                  <a:pos x="2" y="0"/>
                </a:cxn>
                <a:cxn ang="0">
                  <a:pos x="0" y="40"/>
                </a:cxn>
                <a:cxn ang="0">
                  <a:pos x="132" y="164"/>
                </a:cxn>
                <a:cxn ang="0">
                  <a:pos x="358" y="118"/>
                </a:cxn>
                <a:cxn ang="0">
                  <a:pos x="358" y="117"/>
                </a:cxn>
                <a:cxn ang="0">
                  <a:pos x="358" y="75"/>
                </a:cxn>
              </a:cxnLst>
              <a:rect l="0" t="0" r="r" b="b"/>
              <a:pathLst>
                <a:path w="358" h="165">
                  <a:moveTo>
                    <a:pt x="358" y="75"/>
                  </a:moveTo>
                  <a:cubicBezTo>
                    <a:pt x="247" y="98"/>
                    <a:pt x="141" y="119"/>
                    <a:pt x="132" y="121"/>
                  </a:cubicBezTo>
                  <a:cubicBezTo>
                    <a:pt x="128" y="122"/>
                    <a:pt x="6" y="8"/>
                    <a:pt x="2" y="0"/>
                  </a:cubicBezTo>
                  <a:cubicBezTo>
                    <a:pt x="1" y="10"/>
                    <a:pt x="1" y="24"/>
                    <a:pt x="0" y="40"/>
                  </a:cubicBezTo>
                  <a:cubicBezTo>
                    <a:pt x="39" y="78"/>
                    <a:pt x="129" y="165"/>
                    <a:pt x="132" y="164"/>
                  </a:cubicBezTo>
                  <a:cubicBezTo>
                    <a:pt x="141" y="163"/>
                    <a:pt x="246" y="141"/>
                    <a:pt x="358" y="118"/>
                  </a:cubicBezTo>
                  <a:cubicBezTo>
                    <a:pt x="358" y="117"/>
                    <a:pt x="358" y="117"/>
                    <a:pt x="358" y="117"/>
                  </a:cubicBezTo>
                  <a:cubicBezTo>
                    <a:pt x="358" y="117"/>
                    <a:pt x="358" y="92"/>
                    <a:pt x="358" y="7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8" name="Freeform 113">
              <a:extLst>
                <a:ext uri="{FF2B5EF4-FFF2-40B4-BE49-F238E27FC236}">
                  <a16:creationId xmlns:a16="http://schemas.microsoft.com/office/drawing/2014/main" id="{F3FEF40C-03E4-47EF-944B-95B1EBE21970}"/>
                </a:ext>
              </a:extLst>
            </p:cNvPr>
            <p:cNvSpPr>
              <a:spLocks/>
            </p:cNvSpPr>
            <p:nvPr/>
          </p:nvSpPr>
          <p:spPr bwMode="auto">
            <a:xfrm>
              <a:off x="6495883" y="4274927"/>
              <a:ext cx="74363" cy="20932"/>
            </a:xfrm>
            <a:custGeom>
              <a:avLst/>
              <a:gdLst/>
              <a:ahLst/>
              <a:cxnLst>
                <a:cxn ang="0">
                  <a:pos x="6" y="4"/>
                </a:cxn>
                <a:cxn ang="0">
                  <a:pos x="57" y="16"/>
                </a:cxn>
                <a:cxn ang="0">
                  <a:pos x="52" y="11"/>
                </a:cxn>
                <a:cxn ang="0">
                  <a:pos x="0" y="0"/>
                </a:cxn>
                <a:cxn ang="0">
                  <a:pos x="6" y="4"/>
                </a:cxn>
              </a:cxnLst>
              <a:rect l="0" t="0" r="r" b="b"/>
              <a:pathLst>
                <a:path w="57" h="16">
                  <a:moveTo>
                    <a:pt x="6" y="4"/>
                  </a:moveTo>
                  <a:cubicBezTo>
                    <a:pt x="22" y="11"/>
                    <a:pt x="40" y="15"/>
                    <a:pt x="57" y="16"/>
                  </a:cubicBezTo>
                  <a:cubicBezTo>
                    <a:pt x="55" y="14"/>
                    <a:pt x="54" y="13"/>
                    <a:pt x="52" y="11"/>
                  </a:cubicBezTo>
                  <a:cubicBezTo>
                    <a:pt x="34" y="7"/>
                    <a:pt x="17" y="4"/>
                    <a:pt x="0" y="0"/>
                  </a:cubicBezTo>
                  <a:cubicBezTo>
                    <a:pt x="2" y="2"/>
                    <a:pt x="4" y="3"/>
                    <a:pt x="6" y="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9" name="Freeform 114">
              <a:extLst>
                <a:ext uri="{FF2B5EF4-FFF2-40B4-BE49-F238E27FC236}">
                  <a16:creationId xmlns:a16="http://schemas.microsoft.com/office/drawing/2014/main" id="{DFA71931-CECE-4867-982D-6D95B3ED95DB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7067" y="4299715"/>
              <a:ext cx="76567" cy="174065"/>
            </a:xfrm>
            <a:custGeom>
              <a:avLst/>
              <a:gdLst/>
              <a:ahLst/>
              <a:cxnLst>
                <a:cxn ang="0">
                  <a:pos x="22" y="5"/>
                </a:cxn>
                <a:cxn ang="0">
                  <a:pos x="0" y="0"/>
                </a:cxn>
                <a:cxn ang="0">
                  <a:pos x="21" y="20"/>
                </a:cxn>
                <a:cxn ang="0">
                  <a:pos x="21" y="134"/>
                </a:cxn>
                <a:cxn ang="0">
                  <a:pos x="59" y="126"/>
                </a:cxn>
                <a:cxn ang="0">
                  <a:pos x="59" y="13"/>
                </a:cxn>
                <a:cxn ang="0">
                  <a:pos x="22" y="5"/>
                </a:cxn>
              </a:cxnLst>
              <a:rect l="0" t="0" r="r" b="b"/>
              <a:pathLst>
                <a:path w="59" h="134">
                  <a:moveTo>
                    <a:pt x="22" y="5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134"/>
                    <a:pt x="21" y="134"/>
                  </a:cubicBezTo>
                  <a:cubicBezTo>
                    <a:pt x="34" y="131"/>
                    <a:pt x="46" y="128"/>
                    <a:pt x="59" y="126"/>
                  </a:cubicBezTo>
                  <a:cubicBezTo>
                    <a:pt x="59" y="126"/>
                    <a:pt x="59" y="14"/>
                    <a:pt x="59" y="13"/>
                  </a:cubicBezTo>
                  <a:cubicBezTo>
                    <a:pt x="47" y="10"/>
                    <a:pt x="35" y="8"/>
                    <a:pt x="22" y="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0" name="Freeform 115">
              <a:extLst>
                <a:ext uri="{FF2B5EF4-FFF2-40B4-BE49-F238E27FC236}">
                  <a16:creationId xmlns:a16="http://schemas.microsoft.com/office/drawing/2014/main" id="{86F09694-FA60-460E-A99F-649192C7774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5884" y="4168065"/>
              <a:ext cx="273216" cy="111821"/>
            </a:xfrm>
            <a:custGeom>
              <a:avLst/>
              <a:gdLst/>
              <a:ahLst/>
              <a:cxnLst>
                <a:cxn ang="0">
                  <a:pos x="210" y="43"/>
                </a:cxn>
                <a:cxn ang="0">
                  <a:pos x="0" y="0"/>
                </a:cxn>
                <a:cxn ang="0">
                  <a:pos x="2" y="44"/>
                </a:cxn>
                <a:cxn ang="0">
                  <a:pos x="210" y="86"/>
                </a:cxn>
                <a:cxn ang="0">
                  <a:pos x="210" y="43"/>
                </a:cxn>
              </a:cxnLst>
              <a:rect l="0" t="0" r="r" b="b"/>
              <a:pathLst>
                <a:path w="210" h="86">
                  <a:moveTo>
                    <a:pt x="210" y="43"/>
                  </a:moveTo>
                  <a:cubicBezTo>
                    <a:pt x="112" y="23"/>
                    <a:pt x="20" y="4"/>
                    <a:pt x="0" y="0"/>
                  </a:cubicBezTo>
                  <a:cubicBezTo>
                    <a:pt x="0" y="14"/>
                    <a:pt x="1" y="30"/>
                    <a:pt x="2" y="44"/>
                  </a:cubicBezTo>
                  <a:cubicBezTo>
                    <a:pt x="46" y="53"/>
                    <a:pt x="128" y="69"/>
                    <a:pt x="210" y="86"/>
                  </a:cubicBezTo>
                  <a:lnTo>
                    <a:pt x="210" y="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1" name="Freeform 116">
              <a:extLst>
                <a:ext uri="{FF2B5EF4-FFF2-40B4-BE49-F238E27FC236}">
                  <a16:creationId xmlns:a16="http://schemas.microsoft.com/office/drawing/2014/main" id="{F8F5243A-D1C9-4107-A3C9-E9D066961A0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2029" y="3933958"/>
              <a:ext cx="437367" cy="198853"/>
            </a:xfrm>
            <a:custGeom>
              <a:avLst/>
              <a:gdLst/>
              <a:ahLst/>
              <a:cxnLst>
                <a:cxn ang="0">
                  <a:pos x="213" y="153"/>
                </a:cxn>
                <a:cxn ang="0">
                  <a:pos x="237" y="132"/>
                </a:cxn>
                <a:cxn ang="0">
                  <a:pos x="170" y="120"/>
                </a:cxn>
                <a:cxn ang="0">
                  <a:pos x="136" y="114"/>
                </a:cxn>
                <a:cxn ang="0">
                  <a:pos x="128" y="100"/>
                </a:cxn>
                <a:cxn ang="0">
                  <a:pos x="86" y="76"/>
                </a:cxn>
                <a:cxn ang="0">
                  <a:pos x="109" y="57"/>
                </a:cxn>
                <a:cxn ang="0">
                  <a:pos x="118" y="48"/>
                </a:cxn>
                <a:cxn ang="0">
                  <a:pos x="130" y="49"/>
                </a:cxn>
                <a:cxn ang="0">
                  <a:pos x="181" y="47"/>
                </a:cxn>
                <a:cxn ang="0">
                  <a:pos x="205" y="37"/>
                </a:cxn>
                <a:cxn ang="0">
                  <a:pos x="221" y="37"/>
                </a:cxn>
                <a:cxn ang="0">
                  <a:pos x="312" y="54"/>
                </a:cxn>
                <a:cxn ang="0">
                  <a:pos x="318" y="55"/>
                </a:cxn>
                <a:cxn ang="0">
                  <a:pos x="336" y="38"/>
                </a:cxn>
                <a:cxn ang="0">
                  <a:pos x="123" y="0"/>
                </a:cxn>
                <a:cxn ang="0">
                  <a:pos x="0" y="110"/>
                </a:cxn>
                <a:cxn ang="0">
                  <a:pos x="213" y="153"/>
                </a:cxn>
              </a:cxnLst>
              <a:rect l="0" t="0" r="r" b="b"/>
              <a:pathLst>
                <a:path w="336" h="153">
                  <a:moveTo>
                    <a:pt x="213" y="153"/>
                  </a:moveTo>
                  <a:cubicBezTo>
                    <a:pt x="217" y="150"/>
                    <a:pt x="226" y="142"/>
                    <a:pt x="237" y="132"/>
                  </a:cubicBezTo>
                  <a:cubicBezTo>
                    <a:pt x="215" y="128"/>
                    <a:pt x="192" y="124"/>
                    <a:pt x="170" y="120"/>
                  </a:cubicBezTo>
                  <a:cubicBezTo>
                    <a:pt x="159" y="118"/>
                    <a:pt x="147" y="116"/>
                    <a:pt x="136" y="114"/>
                  </a:cubicBezTo>
                  <a:cubicBezTo>
                    <a:pt x="126" y="112"/>
                    <a:pt x="128" y="112"/>
                    <a:pt x="128" y="100"/>
                  </a:cubicBezTo>
                  <a:cubicBezTo>
                    <a:pt x="127" y="85"/>
                    <a:pt x="99" y="79"/>
                    <a:pt x="86" y="76"/>
                  </a:cubicBezTo>
                  <a:cubicBezTo>
                    <a:pt x="94" y="70"/>
                    <a:pt x="101" y="63"/>
                    <a:pt x="109" y="57"/>
                  </a:cubicBezTo>
                  <a:cubicBezTo>
                    <a:pt x="112" y="54"/>
                    <a:pt x="115" y="51"/>
                    <a:pt x="118" y="48"/>
                  </a:cubicBezTo>
                  <a:cubicBezTo>
                    <a:pt x="119" y="47"/>
                    <a:pt x="128" y="49"/>
                    <a:pt x="130" y="49"/>
                  </a:cubicBezTo>
                  <a:cubicBezTo>
                    <a:pt x="147" y="51"/>
                    <a:pt x="165" y="50"/>
                    <a:pt x="181" y="47"/>
                  </a:cubicBezTo>
                  <a:cubicBezTo>
                    <a:pt x="190" y="45"/>
                    <a:pt x="198" y="42"/>
                    <a:pt x="205" y="37"/>
                  </a:cubicBezTo>
                  <a:cubicBezTo>
                    <a:pt x="210" y="34"/>
                    <a:pt x="215" y="36"/>
                    <a:pt x="221" y="37"/>
                  </a:cubicBezTo>
                  <a:cubicBezTo>
                    <a:pt x="251" y="43"/>
                    <a:pt x="282" y="48"/>
                    <a:pt x="312" y="54"/>
                  </a:cubicBezTo>
                  <a:cubicBezTo>
                    <a:pt x="314" y="54"/>
                    <a:pt x="316" y="54"/>
                    <a:pt x="318" y="55"/>
                  </a:cubicBezTo>
                  <a:cubicBezTo>
                    <a:pt x="325" y="48"/>
                    <a:pt x="331" y="42"/>
                    <a:pt x="336" y="38"/>
                  </a:cubicBezTo>
                  <a:cubicBezTo>
                    <a:pt x="253" y="23"/>
                    <a:pt x="171" y="8"/>
                    <a:pt x="123" y="0"/>
                  </a:cubicBezTo>
                  <a:cubicBezTo>
                    <a:pt x="93" y="26"/>
                    <a:pt x="1" y="109"/>
                    <a:pt x="0" y="110"/>
                  </a:cubicBezTo>
                  <a:cubicBezTo>
                    <a:pt x="42" y="118"/>
                    <a:pt x="127" y="135"/>
                    <a:pt x="213" y="15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2" name="Freeform 117">
              <a:extLst>
                <a:ext uri="{FF2B5EF4-FFF2-40B4-BE49-F238E27FC236}">
                  <a16:creationId xmlns:a16="http://schemas.microsoft.com/office/drawing/2014/main" id="{8851C4AA-EA3E-4027-9BD5-501293C9FFC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2029" y="4093701"/>
              <a:ext cx="277072" cy="113473"/>
            </a:xfrm>
            <a:custGeom>
              <a:avLst/>
              <a:gdLst/>
              <a:ahLst/>
              <a:cxnLst>
                <a:cxn ang="0">
                  <a:pos x="213" y="85"/>
                </a:cxn>
                <a:cxn ang="0">
                  <a:pos x="213" y="44"/>
                </a:cxn>
                <a:cxn ang="0">
                  <a:pos x="0" y="0"/>
                </a:cxn>
                <a:cxn ang="0">
                  <a:pos x="2" y="44"/>
                </a:cxn>
                <a:cxn ang="0">
                  <a:pos x="213" y="87"/>
                </a:cxn>
                <a:cxn ang="0">
                  <a:pos x="213" y="85"/>
                </a:cxn>
              </a:cxnLst>
              <a:rect l="0" t="0" r="r" b="b"/>
              <a:pathLst>
                <a:path w="213" h="87">
                  <a:moveTo>
                    <a:pt x="213" y="85"/>
                  </a:moveTo>
                  <a:cubicBezTo>
                    <a:pt x="213" y="44"/>
                    <a:pt x="213" y="44"/>
                    <a:pt x="213" y="44"/>
                  </a:cubicBezTo>
                  <a:cubicBezTo>
                    <a:pt x="108" y="22"/>
                    <a:pt x="10" y="2"/>
                    <a:pt x="0" y="0"/>
                  </a:cubicBezTo>
                  <a:cubicBezTo>
                    <a:pt x="0" y="10"/>
                    <a:pt x="1" y="26"/>
                    <a:pt x="2" y="44"/>
                  </a:cubicBezTo>
                  <a:cubicBezTo>
                    <a:pt x="45" y="52"/>
                    <a:pt x="129" y="69"/>
                    <a:pt x="213" y="87"/>
                  </a:cubicBezTo>
                  <a:lnTo>
                    <a:pt x="213" y="8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3" name="Freeform 118">
              <a:extLst>
                <a:ext uri="{FF2B5EF4-FFF2-40B4-BE49-F238E27FC236}">
                  <a16:creationId xmlns:a16="http://schemas.microsoft.com/office/drawing/2014/main" id="{71B3378F-880D-4EF7-9138-842F36789F9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0499" y="4018236"/>
              <a:ext cx="92541" cy="77118"/>
            </a:xfrm>
            <a:custGeom>
              <a:avLst/>
              <a:gdLst/>
              <a:ahLst/>
              <a:cxnLst>
                <a:cxn ang="0">
                  <a:pos x="1" y="45"/>
                </a:cxn>
                <a:cxn ang="0">
                  <a:pos x="9" y="59"/>
                </a:cxn>
                <a:cxn ang="0">
                  <a:pos x="71" y="0"/>
                </a:cxn>
                <a:cxn ang="0">
                  <a:pos x="65" y="0"/>
                </a:cxn>
                <a:cxn ang="0">
                  <a:pos x="1" y="45"/>
                </a:cxn>
              </a:cxnLst>
              <a:rect l="0" t="0" r="r" b="b"/>
              <a:pathLst>
                <a:path w="71" h="59">
                  <a:moveTo>
                    <a:pt x="1" y="45"/>
                  </a:moveTo>
                  <a:cubicBezTo>
                    <a:pt x="2" y="51"/>
                    <a:pt x="5" y="55"/>
                    <a:pt x="9" y="59"/>
                  </a:cubicBezTo>
                  <a:cubicBezTo>
                    <a:pt x="28" y="41"/>
                    <a:pt x="52" y="18"/>
                    <a:pt x="71" y="0"/>
                  </a:cubicBezTo>
                  <a:cubicBezTo>
                    <a:pt x="69" y="0"/>
                    <a:pt x="67" y="0"/>
                    <a:pt x="65" y="0"/>
                  </a:cubicBezTo>
                  <a:cubicBezTo>
                    <a:pt x="44" y="4"/>
                    <a:pt x="0" y="19"/>
                    <a:pt x="1" y="4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4" name="Freeform 119">
              <a:extLst>
                <a:ext uri="{FF2B5EF4-FFF2-40B4-BE49-F238E27FC236}">
                  <a16:creationId xmlns:a16="http://schemas.microsoft.com/office/drawing/2014/main" id="{B848F363-DC79-48A6-BCA8-BA9C2BACA28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52574" y="4147133"/>
              <a:ext cx="468214" cy="217582"/>
            </a:xfrm>
            <a:custGeom>
              <a:avLst/>
              <a:gdLst/>
              <a:ahLst/>
              <a:cxnLst>
                <a:cxn ang="0">
                  <a:pos x="358" y="0"/>
                </a:cxn>
                <a:cxn ang="0">
                  <a:pos x="225" y="123"/>
                </a:cxn>
                <a:cxn ang="0">
                  <a:pos x="0" y="77"/>
                </a:cxn>
                <a:cxn ang="0">
                  <a:pos x="0" y="120"/>
                </a:cxn>
                <a:cxn ang="0">
                  <a:pos x="225" y="166"/>
                </a:cxn>
                <a:cxn ang="0">
                  <a:pos x="360" y="39"/>
                </a:cxn>
                <a:cxn ang="0">
                  <a:pos x="358" y="0"/>
                </a:cxn>
              </a:cxnLst>
              <a:rect l="0" t="0" r="r" b="b"/>
              <a:pathLst>
                <a:path w="360" h="167">
                  <a:moveTo>
                    <a:pt x="358" y="0"/>
                  </a:moveTo>
                  <a:cubicBezTo>
                    <a:pt x="323" y="35"/>
                    <a:pt x="228" y="123"/>
                    <a:pt x="225" y="123"/>
                  </a:cubicBezTo>
                  <a:cubicBezTo>
                    <a:pt x="217" y="121"/>
                    <a:pt x="110" y="99"/>
                    <a:pt x="0" y="77"/>
                  </a:cubicBezTo>
                  <a:cubicBezTo>
                    <a:pt x="0" y="88"/>
                    <a:pt x="0" y="104"/>
                    <a:pt x="0" y="120"/>
                  </a:cubicBezTo>
                  <a:cubicBezTo>
                    <a:pt x="112" y="143"/>
                    <a:pt x="217" y="164"/>
                    <a:pt x="225" y="166"/>
                  </a:cubicBezTo>
                  <a:cubicBezTo>
                    <a:pt x="228" y="167"/>
                    <a:pt x="323" y="75"/>
                    <a:pt x="360" y="39"/>
                  </a:cubicBezTo>
                  <a:cubicBezTo>
                    <a:pt x="360" y="26"/>
                    <a:pt x="359" y="13"/>
                    <a:pt x="358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5" name="Freeform 120">
              <a:extLst>
                <a:ext uri="{FF2B5EF4-FFF2-40B4-BE49-F238E27FC236}">
                  <a16:creationId xmlns:a16="http://schemas.microsoft.com/office/drawing/2014/main" id="{03ED20B8-A38D-485A-A4BC-1A074C487D6C}"/>
                </a:ext>
              </a:extLst>
            </p:cNvPr>
            <p:cNvSpPr>
              <a:spLocks/>
            </p:cNvSpPr>
            <p:nvPr/>
          </p:nvSpPr>
          <p:spPr bwMode="auto">
            <a:xfrm>
              <a:off x="6752574" y="4004465"/>
              <a:ext cx="460502" cy="213175"/>
            </a:xfrm>
            <a:custGeom>
              <a:avLst/>
              <a:gdLst/>
              <a:ahLst/>
              <a:cxnLst>
                <a:cxn ang="0">
                  <a:pos x="261" y="74"/>
                </a:cxn>
                <a:cxn ang="0">
                  <a:pos x="261" y="74"/>
                </a:cxn>
                <a:cxn ang="0">
                  <a:pos x="261" y="74"/>
                </a:cxn>
                <a:cxn ang="0">
                  <a:pos x="266" y="75"/>
                </a:cxn>
                <a:cxn ang="0">
                  <a:pos x="246" y="93"/>
                </a:cxn>
                <a:cxn ang="0">
                  <a:pos x="228" y="102"/>
                </a:cxn>
                <a:cxn ang="0">
                  <a:pos x="175" y="104"/>
                </a:cxn>
                <a:cxn ang="0">
                  <a:pos x="156" y="109"/>
                </a:cxn>
                <a:cxn ang="0">
                  <a:pos x="144" y="116"/>
                </a:cxn>
                <a:cxn ang="0">
                  <a:pos x="127" y="113"/>
                </a:cxn>
                <a:cxn ang="0">
                  <a:pos x="29" y="96"/>
                </a:cxn>
                <a:cxn ang="0">
                  <a:pos x="24" y="95"/>
                </a:cxn>
                <a:cxn ang="0">
                  <a:pos x="0" y="117"/>
                </a:cxn>
                <a:cxn ang="0">
                  <a:pos x="225" y="163"/>
                </a:cxn>
                <a:cxn ang="0">
                  <a:pos x="354" y="43"/>
                </a:cxn>
                <a:cxn ang="0">
                  <a:pos x="354" y="42"/>
                </a:cxn>
                <a:cxn ang="0">
                  <a:pos x="124" y="0"/>
                </a:cxn>
                <a:cxn ang="0">
                  <a:pos x="106" y="17"/>
                </a:cxn>
                <a:cxn ang="0">
                  <a:pos x="231" y="40"/>
                </a:cxn>
                <a:cxn ang="0">
                  <a:pos x="261" y="74"/>
                </a:cxn>
              </a:cxnLst>
              <a:rect l="0" t="0" r="r" b="b"/>
              <a:pathLst>
                <a:path w="354" h="164">
                  <a:moveTo>
                    <a:pt x="261" y="74"/>
                  </a:moveTo>
                  <a:cubicBezTo>
                    <a:pt x="261" y="74"/>
                    <a:pt x="261" y="74"/>
                    <a:pt x="261" y="74"/>
                  </a:cubicBezTo>
                  <a:cubicBezTo>
                    <a:pt x="261" y="74"/>
                    <a:pt x="261" y="74"/>
                    <a:pt x="261" y="74"/>
                  </a:cubicBezTo>
                  <a:cubicBezTo>
                    <a:pt x="263" y="74"/>
                    <a:pt x="265" y="75"/>
                    <a:pt x="266" y="75"/>
                  </a:cubicBezTo>
                  <a:cubicBezTo>
                    <a:pt x="259" y="81"/>
                    <a:pt x="253" y="87"/>
                    <a:pt x="246" y="93"/>
                  </a:cubicBezTo>
                  <a:cubicBezTo>
                    <a:pt x="239" y="99"/>
                    <a:pt x="237" y="104"/>
                    <a:pt x="228" y="102"/>
                  </a:cubicBezTo>
                  <a:cubicBezTo>
                    <a:pt x="211" y="100"/>
                    <a:pt x="193" y="100"/>
                    <a:pt x="175" y="104"/>
                  </a:cubicBezTo>
                  <a:cubicBezTo>
                    <a:pt x="169" y="105"/>
                    <a:pt x="162" y="107"/>
                    <a:pt x="156" y="109"/>
                  </a:cubicBezTo>
                  <a:cubicBezTo>
                    <a:pt x="154" y="110"/>
                    <a:pt x="146" y="116"/>
                    <a:pt x="144" y="116"/>
                  </a:cubicBezTo>
                  <a:cubicBezTo>
                    <a:pt x="139" y="115"/>
                    <a:pt x="133" y="114"/>
                    <a:pt x="127" y="113"/>
                  </a:cubicBezTo>
                  <a:cubicBezTo>
                    <a:pt x="94" y="107"/>
                    <a:pt x="62" y="102"/>
                    <a:pt x="29" y="96"/>
                  </a:cubicBezTo>
                  <a:cubicBezTo>
                    <a:pt x="28" y="95"/>
                    <a:pt x="26" y="95"/>
                    <a:pt x="24" y="95"/>
                  </a:cubicBezTo>
                  <a:cubicBezTo>
                    <a:pt x="10" y="108"/>
                    <a:pt x="0" y="117"/>
                    <a:pt x="0" y="117"/>
                  </a:cubicBezTo>
                  <a:cubicBezTo>
                    <a:pt x="112" y="140"/>
                    <a:pt x="217" y="162"/>
                    <a:pt x="225" y="163"/>
                  </a:cubicBezTo>
                  <a:cubicBezTo>
                    <a:pt x="229" y="164"/>
                    <a:pt x="328" y="68"/>
                    <a:pt x="354" y="43"/>
                  </a:cubicBezTo>
                  <a:cubicBezTo>
                    <a:pt x="354" y="42"/>
                    <a:pt x="354" y="42"/>
                    <a:pt x="354" y="42"/>
                  </a:cubicBezTo>
                  <a:cubicBezTo>
                    <a:pt x="331" y="38"/>
                    <a:pt x="231" y="20"/>
                    <a:pt x="124" y="0"/>
                  </a:cubicBezTo>
                  <a:cubicBezTo>
                    <a:pt x="119" y="5"/>
                    <a:pt x="113" y="11"/>
                    <a:pt x="106" y="17"/>
                  </a:cubicBezTo>
                  <a:cubicBezTo>
                    <a:pt x="148" y="25"/>
                    <a:pt x="189" y="32"/>
                    <a:pt x="231" y="40"/>
                  </a:cubicBezTo>
                  <a:cubicBezTo>
                    <a:pt x="210" y="58"/>
                    <a:pt x="250" y="71"/>
                    <a:pt x="261" y="7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6" name="Freeform 121">
              <a:extLst>
                <a:ext uri="{FF2B5EF4-FFF2-40B4-BE49-F238E27FC236}">
                  <a16:creationId xmlns:a16="http://schemas.microsoft.com/office/drawing/2014/main" id="{8D258A74-3379-456B-A1F0-672ECE1E83A6}"/>
                </a:ext>
              </a:extLst>
            </p:cNvPr>
            <p:cNvSpPr>
              <a:spLocks/>
            </p:cNvSpPr>
            <p:nvPr/>
          </p:nvSpPr>
          <p:spPr bwMode="auto">
            <a:xfrm>
              <a:off x="6752574" y="4075524"/>
              <a:ext cx="465460" cy="214827"/>
            </a:xfrm>
            <a:custGeom>
              <a:avLst/>
              <a:gdLst/>
              <a:ahLst/>
              <a:cxnLst>
                <a:cxn ang="0">
                  <a:pos x="225" y="121"/>
                </a:cxn>
                <a:cxn ang="0">
                  <a:pos x="0" y="75"/>
                </a:cxn>
                <a:cxn ang="0">
                  <a:pos x="0" y="117"/>
                </a:cxn>
                <a:cxn ang="0">
                  <a:pos x="0" y="118"/>
                </a:cxn>
                <a:cxn ang="0">
                  <a:pos x="225" y="165"/>
                </a:cxn>
                <a:cxn ang="0">
                  <a:pos x="358" y="41"/>
                </a:cxn>
                <a:cxn ang="0">
                  <a:pos x="355" y="0"/>
                </a:cxn>
                <a:cxn ang="0">
                  <a:pos x="225" y="121"/>
                </a:cxn>
              </a:cxnLst>
              <a:rect l="0" t="0" r="r" b="b"/>
              <a:pathLst>
                <a:path w="358" h="165">
                  <a:moveTo>
                    <a:pt x="225" y="121"/>
                  </a:moveTo>
                  <a:cubicBezTo>
                    <a:pt x="217" y="120"/>
                    <a:pt x="110" y="98"/>
                    <a:pt x="0" y="75"/>
                  </a:cubicBezTo>
                  <a:cubicBezTo>
                    <a:pt x="0" y="92"/>
                    <a:pt x="0" y="117"/>
                    <a:pt x="0" y="117"/>
                  </a:cubicBezTo>
                  <a:cubicBezTo>
                    <a:pt x="0" y="117"/>
                    <a:pt x="0" y="117"/>
                    <a:pt x="0" y="118"/>
                  </a:cubicBezTo>
                  <a:cubicBezTo>
                    <a:pt x="112" y="141"/>
                    <a:pt x="217" y="163"/>
                    <a:pt x="225" y="165"/>
                  </a:cubicBezTo>
                  <a:cubicBezTo>
                    <a:pt x="228" y="165"/>
                    <a:pt x="319" y="78"/>
                    <a:pt x="358" y="41"/>
                  </a:cubicBezTo>
                  <a:cubicBezTo>
                    <a:pt x="357" y="24"/>
                    <a:pt x="356" y="10"/>
                    <a:pt x="355" y="0"/>
                  </a:cubicBezTo>
                  <a:cubicBezTo>
                    <a:pt x="351" y="8"/>
                    <a:pt x="229" y="122"/>
                    <a:pt x="225" y="12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" name="Freeform 122">
              <a:extLst>
                <a:ext uri="{FF2B5EF4-FFF2-40B4-BE49-F238E27FC236}">
                  <a16:creationId xmlns:a16="http://schemas.microsoft.com/office/drawing/2014/main" id="{02AF8BCF-F6B9-48CB-A0D9-A8AA09227D3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2785" y="4034210"/>
              <a:ext cx="109066" cy="84279"/>
            </a:xfrm>
            <a:custGeom>
              <a:avLst/>
              <a:gdLst/>
              <a:ahLst/>
              <a:cxnLst>
                <a:cxn ang="0">
                  <a:pos x="83" y="20"/>
                </a:cxn>
                <a:cxn ang="0">
                  <a:pos x="69" y="0"/>
                </a:cxn>
                <a:cxn ang="0">
                  <a:pos x="58" y="11"/>
                </a:cxn>
                <a:cxn ang="0">
                  <a:pos x="0" y="65"/>
                </a:cxn>
                <a:cxn ang="0">
                  <a:pos x="51" y="53"/>
                </a:cxn>
                <a:cxn ang="0">
                  <a:pos x="83" y="20"/>
                </a:cxn>
              </a:cxnLst>
              <a:rect l="0" t="0" r="r" b="b"/>
              <a:pathLst>
                <a:path w="84" h="65">
                  <a:moveTo>
                    <a:pt x="83" y="20"/>
                  </a:moveTo>
                  <a:cubicBezTo>
                    <a:pt x="84" y="10"/>
                    <a:pt x="78" y="4"/>
                    <a:pt x="69" y="0"/>
                  </a:cubicBezTo>
                  <a:cubicBezTo>
                    <a:pt x="65" y="4"/>
                    <a:pt x="62" y="8"/>
                    <a:pt x="58" y="11"/>
                  </a:cubicBezTo>
                  <a:cubicBezTo>
                    <a:pt x="39" y="29"/>
                    <a:pt x="18" y="49"/>
                    <a:pt x="0" y="65"/>
                  </a:cubicBezTo>
                  <a:cubicBezTo>
                    <a:pt x="18" y="64"/>
                    <a:pt x="35" y="60"/>
                    <a:pt x="51" y="53"/>
                  </a:cubicBezTo>
                  <a:cubicBezTo>
                    <a:pt x="64" y="47"/>
                    <a:pt x="82" y="36"/>
                    <a:pt x="83" y="2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2" name="Freeform 123">
              <a:extLst>
                <a:ext uri="{FF2B5EF4-FFF2-40B4-BE49-F238E27FC236}">
                  <a16:creationId xmlns:a16="http://schemas.microsoft.com/office/drawing/2014/main" id="{F02A16FD-9D25-4997-B7CE-4CC9E53541A4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8846" y="3985737"/>
              <a:ext cx="214827" cy="311224"/>
            </a:xfrm>
            <a:custGeom>
              <a:avLst/>
              <a:gdLst/>
              <a:ahLst/>
              <a:cxnLst>
                <a:cxn ang="0">
                  <a:pos x="165" y="7"/>
                </a:cxn>
                <a:cxn ang="0">
                  <a:pos x="126" y="0"/>
                </a:cxn>
                <a:cxn ang="0">
                  <a:pos x="0" y="118"/>
                </a:cxn>
                <a:cxn ang="0">
                  <a:pos x="0" y="118"/>
                </a:cxn>
                <a:cxn ang="0">
                  <a:pos x="0" y="231"/>
                </a:cxn>
                <a:cxn ang="0">
                  <a:pos x="38" y="239"/>
                </a:cxn>
                <a:cxn ang="0">
                  <a:pos x="38" y="126"/>
                </a:cxn>
                <a:cxn ang="0">
                  <a:pos x="165" y="7"/>
                </a:cxn>
              </a:cxnLst>
              <a:rect l="0" t="0" r="r" b="b"/>
              <a:pathLst>
                <a:path w="165" h="239">
                  <a:moveTo>
                    <a:pt x="165" y="7"/>
                  </a:moveTo>
                  <a:cubicBezTo>
                    <a:pt x="165" y="7"/>
                    <a:pt x="144" y="3"/>
                    <a:pt x="126" y="0"/>
                  </a:cubicBezTo>
                  <a:cubicBezTo>
                    <a:pt x="125" y="0"/>
                    <a:pt x="4" y="115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18"/>
                    <a:pt x="0" y="231"/>
                    <a:pt x="0" y="231"/>
                  </a:cubicBezTo>
                  <a:cubicBezTo>
                    <a:pt x="13" y="234"/>
                    <a:pt x="26" y="236"/>
                    <a:pt x="38" y="239"/>
                  </a:cubicBezTo>
                  <a:cubicBezTo>
                    <a:pt x="38" y="239"/>
                    <a:pt x="38" y="126"/>
                    <a:pt x="38" y="126"/>
                  </a:cubicBezTo>
                  <a:lnTo>
                    <a:pt x="165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aphicFrame>
        <p:nvGraphicFramePr>
          <p:cNvPr id="143" name="Диаграмма 142">
            <a:extLst>
              <a:ext uri="{FF2B5EF4-FFF2-40B4-BE49-F238E27FC236}">
                <a16:creationId xmlns:a16="http://schemas.microsoft.com/office/drawing/2014/main" id="{0083A1B5-B844-441B-AF1D-4C07F056B03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00725387"/>
              </p:ext>
            </p:extLst>
          </p:nvPr>
        </p:nvGraphicFramePr>
        <p:xfrm>
          <a:off x="7392266" y="3977143"/>
          <a:ext cx="1738063" cy="2184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sp>
        <p:nvSpPr>
          <p:cNvPr id="144" name="Arc 36">
            <a:extLst>
              <a:ext uri="{FF2B5EF4-FFF2-40B4-BE49-F238E27FC236}">
                <a16:creationId xmlns:a16="http://schemas.microsoft.com/office/drawing/2014/main" id="{32A9DB92-3077-4D3F-A724-8E48C71924D6}"/>
              </a:ext>
            </a:extLst>
          </p:cNvPr>
          <p:cNvSpPr/>
          <p:nvPr/>
        </p:nvSpPr>
        <p:spPr>
          <a:xfrm rot="20896665">
            <a:off x="1374798" y="4036424"/>
            <a:ext cx="4260789" cy="440355"/>
          </a:xfrm>
          <a:prstGeom prst="arc">
            <a:avLst>
              <a:gd name="adj1" fmla="val 10911517"/>
              <a:gd name="adj2" fmla="val 21229145"/>
            </a:avLst>
          </a:prstGeom>
          <a:noFill/>
          <a:ln w="38100">
            <a:solidFill>
              <a:srgbClr val="05CFC6"/>
            </a:solidFill>
            <a:round/>
            <a:headEnd type="none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rtlCol="0" anchor="ctr"/>
          <a:lstStyle/>
          <a:p>
            <a:pPr algn="ctr" defTabSz="457200"/>
            <a:endParaRPr lang="ru-RU" dirty="0">
              <a:solidFill>
                <a:srgbClr val="222223"/>
              </a:solidFill>
              <a:latin typeface="Calibri"/>
            </a:endParaRPr>
          </a:p>
        </p:txBody>
      </p:sp>
      <p:grpSp>
        <p:nvGrpSpPr>
          <p:cNvPr id="102" name="Группа 101">
            <a:extLst>
              <a:ext uri="{FF2B5EF4-FFF2-40B4-BE49-F238E27FC236}">
                <a16:creationId xmlns:a16="http://schemas.microsoft.com/office/drawing/2014/main" id="{6F19629D-51FA-4892-BEEE-0A59C495A3F3}"/>
              </a:ext>
            </a:extLst>
          </p:cNvPr>
          <p:cNvGrpSpPr/>
          <p:nvPr/>
        </p:nvGrpSpPr>
        <p:grpSpPr>
          <a:xfrm>
            <a:off x="675137" y="5742950"/>
            <a:ext cx="2177300" cy="292388"/>
            <a:chOff x="8376458" y="5653174"/>
            <a:chExt cx="2177300" cy="292388"/>
          </a:xfrm>
        </p:grpSpPr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23A59EB3-4EDF-474A-9B2A-70055A88B816}"/>
                </a:ext>
              </a:extLst>
            </p:cNvPr>
            <p:cNvSpPr txBox="1"/>
            <p:nvPr/>
          </p:nvSpPr>
          <p:spPr>
            <a:xfrm>
              <a:off x="8686158" y="5653174"/>
              <a:ext cx="918732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300" b="1" dirty="0">
                  <a:solidFill>
                    <a:srgbClr val="E7E6E6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r>
                <a:rPr kumimoji="0" lang="uk-UA" sz="1300" b="1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%</a:t>
              </a:r>
              <a:endParaRPr kumimoji="0" lang="ru-RU" sz="13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04" name="Прямоугольник 103">
              <a:extLst>
                <a:ext uri="{FF2B5EF4-FFF2-40B4-BE49-F238E27FC236}">
                  <a16:creationId xmlns:a16="http://schemas.microsoft.com/office/drawing/2014/main" id="{1F2F27D3-5528-4834-8309-81ABEC2FCD69}"/>
                </a:ext>
              </a:extLst>
            </p:cNvPr>
            <p:cNvSpPr/>
            <p:nvPr/>
          </p:nvSpPr>
          <p:spPr>
            <a:xfrm>
              <a:off x="8376458" y="5688642"/>
              <a:ext cx="2177300" cy="2362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r" defTabSz="914400" rtl="0" eaLnBrk="1" fontAlgn="t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50" b="0" i="1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Отказ от ответа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429249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Скругленный прямоугольник 22">
            <a:extLst>
              <a:ext uri="{FF2B5EF4-FFF2-40B4-BE49-F238E27FC236}">
                <a16:creationId xmlns:a16="http://schemas.microsoft.com/office/drawing/2014/main" id="{E88F2E87-8CB1-4C57-B604-96E427F4AF6C}"/>
              </a:ext>
            </a:extLst>
          </p:cNvPr>
          <p:cNvSpPr/>
          <p:nvPr/>
        </p:nvSpPr>
        <p:spPr>
          <a:xfrm>
            <a:off x="377842" y="1010389"/>
            <a:ext cx="4779160" cy="4752805"/>
          </a:xfrm>
          <a:prstGeom prst="roundRect">
            <a:avLst>
              <a:gd name="adj" fmla="val 5587"/>
            </a:avLst>
          </a:prstGeom>
          <a:solidFill>
            <a:schemeClr val="bg1"/>
          </a:solidFill>
          <a:ln w="25400" cap="flat">
            <a:noFill/>
            <a:prstDash val="solid"/>
            <a:miter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27292D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EAAA8F6-D81B-4318-9555-3AECDADFF74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275"/>
          <a:stretch/>
        </p:blipFill>
        <p:spPr>
          <a:xfrm>
            <a:off x="10423384" y="179555"/>
            <a:ext cx="1716362" cy="317990"/>
          </a:xfrm>
          <a:prstGeom prst="rect">
            <a:avLst/>
          </a:prstGeom>
        </p:spPr>
      </p:pic>
      <p:sp>
        <p:nvSpPr>
          <p:cNvPr id="139" name="TextBox 138">
            <a:extLst>
              <a:ext uri="{FF2B5EF4-FFF2-40B4-BE49-F238E27FC236}">
                <a16:creationId xmlns:a16="http://schemas.microsoft.com/office/drawing/2014/main" id="{ADF42539-A545-4A95-8DAF-7F3B588A6CFF}"/>
              </a:ext>
            </a:extLst>
          </p:cNvPr>
          <p:cNvSpPr txBox="1"/>
          <p:nvPr/>
        </p:nvSpPr>
        <p:spPr>
          <a:xfrm>
            <a:off x="210043" y="6399214"/>
            <a:ext cx="10150726" cy="2187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309" rtl="0" eaLnBrk="1" fontAlgn="auto" latinLnBrk="0" hangingPunct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A1. Как вы оцениваете свое женское здоровье? А4.Занимаетесь ли вы самолечением? </a:t>
            </a:r>
            <a:endParaRPr kumimoji="0" lang="uk-UA" sz="105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181E6F64-C0EC-4FE9-8AE4-7769DDC480D4}"/>
              </a:ext>
            </a:extLst>
          </p:cNvPr>
          <p:cNvSpPr txBox="1"/>
          <p:nvPr/>
        </p:nvSpPr>
        <p:spPr>
          <a:xfrm>
            <a:off x="217818" y="6160095"/>
            <a:ext cx="113517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База: Все респонденты </a:t>
            </a:r>
            <a:r>
              <a:rPr kumimoji="0" lang="ru-RU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wave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 N=817, </a:t>
            </a:r>
            <a:r>
              <a:rPr kumimoji="0" lang="ru-RU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wave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1 N=814</a:t>
            </a:r>
            <a:endParaRPr kumimoji="0" lang="ru-RU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41" name="Straight Connector 42">
            <a:extLst>
              <a:ext uri="{FF2B5EF4-FFF2-40B4-BE49-F238E27FC236}">
                <a16:creationId xmlns:a16="http://schemas.microsoft.com/office/drawing/2014/main" id="{1229325C-1F18-4064-BB58-DDF3D7199DA9}"/>
              </a:ext>
            </a:extLst>
          </p:cNvPr>
          <p:cNvCxnSpPr>
            <a:cxnSpLocks/>
          </p:cNvCxnSpPr>
          <p:nvPr/>
        </p:nvCxnSpPr>
        <p:spPr>
          <a:xfrm>
            <a:off x="-21956" y="6380164"/>
            <a:ext cx="4608000" cy="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0A4591"/>
                </a:gs>
                <a:gs pos="29000">
                  <a:srgbClr val="0868B9"/>
                </a:gs>
                <a:gs pos="61000">
                  <a:srgbClr val="06A9D2"/>
                </a:gs>
                <a:gs pos="84000">
                  <a:srgbClr val="05CFC6"/>
                </a:gs>
              </a:gsLst>
              <a:lin ang="0" scaled="1"/>
              <a:tileRect/>
            </a:gradFill>
            <a:prstDash val="solid"/>
          </a:ln>
          <a:effectLst/>
        </p:spPr>
      </p:cxnSp>
      <p:sp>
        <p:nvSpPr>
          <p:cNvPr id="8" name="Заголовок 3">
            <a:extLst>
              <a:ext uri="{FF2B5EF4-FFF2-40B4-BE49-F238E27FC236}">
                <a16:creationId xmlns:a16="http://schemas.microsoft.com/office/drawing/2014/main" id="{9B938736-7F0E-4503-A26F-0B495C728F18}"/>
              </a:ext>
            </a:extLst>
          </p:cNvPr>
          <p:cNvSpPr txBox="1">
            <a:spLocks/>
          </p:cNvSpPr>
          <p:nvPr/>
        </p:nvSpPr>
        <p:spPr>
          <a:xfrm>
            <a:off x="111235" y="-21065"/>
            <a:ext cx="10553559" cy="94549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lvl="0" indent="0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4000" b="1" dirty="0">
                <a:gradFill flip="none" rotWithShape="1">
                  <a:gsLst>
                    <a:gs pos="0">
                      <a:srgbClr val="00A9D6"/>
                    </a:gs>
                    <a:gs pos="36000">
                      <a:srgbClr val="005B9D"/>
                    </a:gs>
                    <a:gs pos="62000">
                      <a:srgbClr val="003B86"/>
                    </a:gs>
                  </a:gsLst>
                  <a:lin ang="10800000" scaled="1"/>
                  <a:tileRect/>
                </a:gradFill>
                <a:latin typeface="+mn-lt"/>
                <a:ea typeface="+mn-ea"/>
                <a:cs typeface="+mn-cs"/>
              </a:rPr>
              <a:t>ОЦЕНКА И ОТНОШЕНИЕ К СВОЕМУ ЗДОРОВЬЮ</a:t>
            </a:r>
          </a:p>
        </p:txBody>
      </p:sp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681478ED-ACFB-4661-A676-7F9112AE3B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84211629"/>
              </p:ext>
            </p:extLst>
          </p:nvPr>
        </p:nvGraphicFramePr>
        <p:xfrm>
          <a:off x="-804565" y="1667505"/>
          <a:ext cx="2639399" cy="39292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9F4FCEA5-AD43-4A27-A686-425876C38045}"/>
              </a:ext>
            </a:extLst>
          </p:cNvPr>
          <p:cNvSpPr txBox="1"/>
          <p:nvPr/>
        </p:nvSpPr>
        <p:spPr>
          <a:xfrm>
            <a:off x="1411054" y="3182009"/>
            <a:ext cx="1346764" cy="49398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marR="0" lvl="0" indent="0" fontAlgn="t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</a:defRPr>
            </a:lvl1pPr>
          </a:lstStyle>
          <a:p>
            <a:r>
              <a:rPr lang="ru-RU" dirty="0"/>
              <a:t>Я скорее здорова (нет полностью здоровых людей)</a:t>
            </a:r>
            <a:endParaRPr lang="uk-UA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BC00220-DF7C-4100-8A69-FA54E2C053E4}"/>
              </a:ext>
            </a:extLst>
          </p:cNvPr>
          <p:cNvSpPr txBox="1"/>
          <p:nvPr/>
        </p:nvSpPr>
        <p:spPr>
          <a:xfrm>
            <a:off x="3467071" y="1974255"/>
            <a:ext cx="181662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4800" b="1" dirty="0">
                <a:solidFill>
                  <a:srgbClr val="0C4486"/>
                </a:solidFill>
                <a:latin typeface="Calibri" panose="020F0502020204030204"/>
              </a:rPr>
              <a:t>5</a:t>
            </a:r>
            <a:r>
              <a:rPr lang="en-US" sz="4800" b="1" dirty="0">
                <a:solidFill>
                  <a:srgbClr val="0C4486"/>
                </a:solidFill>
                <a:latin typeface="Calibri" panose="020F0502020204030204"/>
              </a:rPr>
              <a:t>2</a:t>
            </a:r>
            <a:r>
              <a:rPr kumimoji="0" lang="uk-UA" sz="4800" b="1" i="0" u="none" strike="noStrike" kern="1200" cap="none" spc="0" normalizeH="0" baseline="0" noProof="0" dirty="0">
                <a:ln>
                  <a:noFill/>
                </a:ln>
                <a:solidFill>
                  <a:srgbClr val="0C448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  <a:endParaRPr kumimoji="0" lang="ru-UA" sz="4800" b="1" i="0" u="none" strike="noStrike" kern="1200" cap="none" spc="0" normalizeH="0" baseline="0" noProof="0" dirty="0">
              <a:ln>
                <a:noFill/>
              </a:ln>
              <a:solidFill>
                <a:srgbClr val="0C448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58AB42F8-3A7E-468E-B6C7-B2D7076F640B}"/>
              </a:ext>
            </a:extLst>
          </p:cNvPr>
          <p:cNvSpPr/>
          <p:nvPr/>
        </p:nvSpPr>
        <p:spPr>
          <a:xfrm>
            <a:off x="437724" y="1832059"/>
            <a:ext cx="4640188" cy="2091852"/>
          </a:xfrm>
          <a:prstGeom prst="rect">
            <a:avLst/>
          </a:prstGeom>
          <a:noFill/>
          <a:ln w="28575">
            <a:solidFill>
              <a:srgbClr val="2F31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5" name="Oval 68">
            <a:extLst>
              <a:ext uri="{FF2B5EF4-FFF2-40B4-BE49-F238E27FC236}">
                <a16:creationId xmlns:a16="http://schemas.microsoft.com/office/drawing/2014/main" id="{2D5D3A62-084A-42DD-8C3B-7DD597B1FEA5}"/>
              </a:ext>
            </a:extLst>
          </p:cNvPr>
          <p:cNvSpPr>
            <a:spLocks noChangeAspect="1"/>
          </p:cNvSpPr>
          <p:nvPr/>
        </p:nvSpPr>
        <p:spPr>
          <a:xfrm>
            <a:off x="1193895" y="3395678"/>
            <a:ext cx="190436" cy="190436"/>
          </a:xfrm>
          <a:prstGeom prst="ellipse">
            <a:avLst/>
          </a:prstGeom>
          <a:solidFill>
            <a:srgbClr val="095CAB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Oval 68">
            <a:extLst>
              <a:ext uri="{FF2B5EF4-FFF2-40B4-BE49-F238E27FC236}">
                <a16:creationId xmlns:a16="http://schemas.microsoft.com/office/drawing/2014/main" id="{6FC9833C-FA46-45BB-99D8-72A82D3DCC08}"/>
              </a:ext>
            </a:extLst>
          </p:cNvPr>
          <p:cNvSpPr>
            <a:spLocks noChangeAspect="1"/>
          </p:cNvSpPr>
          <p:nvPr/>
        </p:nvSpPr>
        <p:spPr>
          <a:xfrm>
            <a:off x="1193895" y="4550957"/>
            <a:ext cx="190436" cy="190436"/>
          </a:xfrm>
          <a:prstGeom prst="ellipse">
            <a:avLst/>
          </a:prstGeom>
          <a:solidFill>
            <a:srgbClr val="06AECF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5DDBA22-AAC0-47C1-A826-C69F5FE69157}"/>
              </a:ext>
            </a:extLst>
          </p:cNvPr>
          <p:cNvSpPr txBox="1"/>
          <p:nvPr/>
        </p:nvSpPr>
        <p:spPr>
          <a:xfrm>
            <a:off x="1318823" y="4284974"/>
            <a:ext cx="1968484" cy="49398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marR="0" lvl="0" indent="0" fontAlgn="t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</a:defRPr>
            </a:lvl1pPr>
          </a:lstStyle>
          <a:p>
            <a:r>
              <a:rPr lang="ru-RU" dirty="0"/>
              <a:t>У меня есть некоторые проблемы с женским здоровьем</a:t>
            </a:r>
            <a:endParaRPr lang="uk-UA" dirty="0"/>
          </a:p>
        </p:txBody>
      </p:sp>
      <p:sp>
        <p:nvSpPr>
          <p:cNvPr id="18" name="Oval 68">
            <a:extLst>
              <a:ext uri="{FF2B5EF4-FFF2-40B4-BE49-F238E27FC236}">
                <a16:creationId xmlns:a16="http://schemas.microsoft.com/office/drawing/2014/main" id="{FF9F7687-DCE4-460C-BDF8-A40C53B79568}"/>
              </a:ext>
            </a:extLst>
          </p:cNvPr>
          <p:cNvSpPr>
            <a:spLocks noChangeAspect="1"/>
          </p:cNvSpPr>
          <p:nvPr/>
        </p:nvSpPr>
        <p:spPr>
          <a:xfrm>
            <a:off x="1193895" y="5354250"/>
            <a:ext cx="190436" cy="190436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68">
            <a:extLst>
              <a:ext uri="{FF2B5EF4-FFF2-40B4-BE49-F238E27FC236}">
                <a16:creationId xmlns:a16="http://schemas.microsoft.com/office/drawing/2014/main" id="{113F41E9-F6E6-4F72-8A95-C2BBB99419C0}"/>
              </a:ext>
            </a:extLst>
          </p:cNvPr>
          <p:cNvSpPr>
            <a:spLocks noChangeAspect="1"/>
          </p:cNvSpPr>
          <p:nvPr/>
        </p:nvSpPr>
        <p:spPr>
          <a:xfrm>
            <a:off x="1193895" y="5259197"/>
            <a:ext cx="190436" cy="190436"/>
          </a:xfrm>
          <a:prstGeom prst="ellipse">
            <a:avLst/>
          </a:prstGeom>
          <a:solidFill>
            <a:srgbClr val="05CFC6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122C2E7-C879-46C2-8D93-56AFCB72007C}"/>
              </a:ext>
            </a:extLst>
          </p:cNvPr>
          <p:cNvSpPr txBox="1"/>
          <p:nvPr/>
        </p:nvSpPr>
        <p:spPr>
          <a:xfrm>
            <a:off x="1318823" y="4955487"/>
            <a:ext cx="2170782" cy="493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t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У меня есть серьезные проблемы с женским здоровьем</a:t>
            </a:r>
            <a:endParaRPr kumimoji="0" lang="uk-UA" sz="1200" b="0" i="0" u="none" strike="noStrike" kern="120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6BCA62D-E00B-4728-8517-55CAC594A86B}"/>
              </a:ext>
            </a:extLst>
          </p:cNvPr>
          <p:cNvSpPr txBox="1"/>
          <p:nvPr/>
        </p:nvSpPr>
        <p:spPr>
          <a:xfrm>
            <a:off x="1318823" y="5320540"/>
            <a:ext cx="208074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Затрудняюсь ответить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50A1BF3-9E0C-43B8-A629-C173A6024A77}"/>
              </a:ext>
            </a:extLst>
          </p:cNvPr>
          <p:cNvSpPr txBox="1"/>
          <p:nvPr/>
        </p:nvSpPr>
        <p:spPr>
          <a:xfrm>
            <a:off x="3766743" y="2662650"/>
            <a:ext cx="13016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200" dirty="0">
                <a:solidFill>
                  <a:srgbClr val="0C4486"/>
                </a:solidFill>
                <a:latin typeface="Calibri" panose="020F0502020204030204"/>
              </a:rPr>
              <a:t>КАЗАХСТАНСКИХ ЖЕНЩИН</a:t>
            </a:r>
            <a:r>
              <a:rPr lang="uk-UA" sz="1200" b="1" dirty="0">
                <a:solidFill>
                  <a:srgbClr val="0C4486"/>
                </a:solidFill>
                <a:latin typeface="Calibri" panose="020F0502020204030204"/>
              </a:rPr>
              <a:t>, СЧИТАЮТ СЕБЯ ЗДОРОВ</a:t>
            </a:r>
            <a:r>
              <a:rPr lang="ru-RU" sz="1200" b="1" dirty="0">
                <a:solidFill>
                  <a:srgbClr val="0C4486"/>
                </a:solidFill>
                <a:latin typeface="Calibri" panose="020F0502020204030204"/>
              </a:rPr>
              <a:t>ЫМИ</a:t>
            </a:r>
            <a:r>
              <a:rPr lang="en-US" sz="1200" b="1" dirty="0">
                <a:solidFill>
                  <a:srgbClr val="0C4486"/>
                </a:solidFill>
                <a:latin typeface="Calibri" panose="020F0502020204030204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0C4486"/>
                </a:solidFill>
                <a:latin typeface="Calibri" panose="020F0502020204030204"/>
              </a:rPr>
              <a:t>(1 </a:t>
            </a:r>
            <a:r>
              <a:rPr lang="ru-RU" sz="1200" b="1" dirty="0">
                <a:solidFill>
                  <a:srgbClr val="0C4486"/>
                </a:solidFill>
                <a:latin typeface="Calibri" panose="020F0502020204030204"/>
              </a:rPr>
              <a:t>волна </a:t>
            </a:r>
            <a:r>
              <a:rPr lang="uk-UA" sz="1200" b="1" dirty="0">
                <a:solidFill>
                  <a:srgbClr val="0C4486"/>
                </a:solidFill>
                <a:latin typeface="Calibri" panose="020F0502020204030204"/>
              </a:rPr>
              <a:t>– 54%)</a:t>
            </a:r>
            <a:endParaRPr kumimoji="0" lang="uk-UA" sz="1200" b="1" i="0" u="none" strike="noStrike" kern="1200" cap="none" spc="0" normalizeH="0" baseline="0" dirty="0">
              <a:ln>
                <a:noFill/>
              </a:ln>
              <a:solidFill>
                <a:srgbClr val="0C448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A37CDE1-7B9E-44A0-9A99-3EB00362633D}"/>
              </a:ext>
            </a:extLst>
          </p:cNvPr>
          <p:cNvSpPr txBox="1"/>
          <p:nvPr/>
        </p:nvSpPr>
        <p:spPr>
          <a:xfrm>
            <a:off x="217818" y="1141265"/>
            <a:ext cx="4124326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noProof="1">
                <a:solidFill>
                  <a:srgbClr val="000000"/>
                </a:solidFill>
                <a:latin typeface="Calibri" panose="020F0502020204030204"/>
              </a:rPr>
              <a:t>Оценка своего здоровья</a:t>
            </a:r>
            <a:endParaRPr lang="ru-RU" b="1" dirty="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604A4A0-A313-43BB-B3C3-70B812A1D97D}"/>
              </a:ext>
            </a:extLst>
          </p:cNvPr>
          <p:cNvSpPr/>
          <p:nvPr/>
        </p:nvSpPr>
        <p:spPr>
          <a:xfrm>
            <a:off x="-478552" y="179555"/>
            <a:ext cx="332509" cy="439281"/>
          </a:xfrm>
          <a:prstGeom prst="rect">
            <a:avLst/>
          </a:prstGeom>
          <a:solidFill>
            <a:srgbClr val="0C44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930E9D9E-8140-4AA1-B10D-B76CA4BA1144}"/>
              </a:ext>
            </a:extLst>
          </p:cNvPr>
          <p:cNvSpPr/>
          <p:nvPr/>
        </p:nvSpPr>
        <p:spPr>
          <a:xfrm>
            <a:off x="-486719" y="704792"/>
            <a:ext cx="332509" cy="439281"/>
          </a:xfrm>
          <a:prstGeom prst="rect">
            <a:avLst/>
          </a:prstGeom>
          <a:solidFill>
            <a:srgbClr val="095C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E113DC58-8AB7-42A7-BC40-0810666A2DDF}"/>
              </a:ext>
            </a:extLst>
          </p:cNvPr>
          <p:cNvSpPr/>
          <p:nvPr/>
        </p:nvSpPr>
        <p:spPr>
          <a:xfrm>
            <a:off x="-503453" y="1240858"/>
            <a:ext cx="332509" cy="439281"/>
          </a:xfrm>
          <a:prstGeom prst="rect">
            <a:avLst/>
          </a:prstGeom>
          <a:solidFill>
            <a:srgbClr val="00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1C11446E-1488-411D-9FD6-A7A27ECE82D1}"/>
              </a:ext>
            </a:extLst>
          </p:cNvPr>
          <p:cNvSpPr/>
          <p:nvPr/>
        </p:nvSpPr>
        <p:spPr>
          <a:xfrm>
            <a:off x="-503454" y="2289108"/>
            <a:ext cx="332509" cy="439281"/>
          </a:xfrm>
          <a:prstGeom prst="rect">
            <a:avLst/>
          </a:prstGeom>
          <a:solidFill>
            <a:srgbClr val="05CFC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AD4D7384-096F-4A23-9D31-29F875DDBFE2}"/>
              </a:ext>
            </a:extLst>
          </p:cNvPr>
          <p:cNvSpPr/>
          <p:nvPr/>
        </p:nvSpPr>
        <p:spPr>
          <a:xfrm>
            <a:off x="-489590" y="1789003"/>
            <a:ext cx="332509" cy="439281"/>
          </a:xfrm>
          <a:prstGeom prst="rect">
            <a:avLst/>
          </a:prstGeom>
          <a:solidFill>
            <a:srgbClr val="06AE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Oval 68">
            <a:extLst>
              <a:ext uri="{FF2B5EF4-FFF2-40B4-BE49-F238E27FC236}">
                <a16:creationId xmlns:a16="http://schemas.microsoft.com/office/drawing/2014/main" id="{74B76F98-60D7-4848-A058-778966989BA0}"/>
              </a:ext>
            </a:extLst>
          </p:cNvPr>
          <p:cNvSpPr>
            <a:spLocks noChangeAspect="1"/>
          </p:cNvSpPr>
          <p:nvPr/>
        </p:nvSpPr>
        <p:spPr>
          <a:xfrm>
            <a:off x="1201478" y="2216207"/>
            <a:ext cx="190436" cy="190436"/>
          </a:xfrm>
          <a:prstGeom prst="ellipse">
            <a:avLst/>
          </a:prstGeom>
          <a:solidFill>
            <a:srgbClr val="0C4486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011DFF5-CD2C-49ED-B4A1-24D8435ADFE2}"/>
              </a:ext>
            </a:extLst>
          </p:cNvPr>
          <p:cNvSpPr txBox="1"/>
          <p:nvPr/>
        </p:nvSpPr>
        <p:spPr>
          <a:xfrm>
            <a:off x="1595964" y="2052091"/>
            <a:ext cx="1300681" cy="36471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marR="0" lvl="0" indent="0" fontAlgn="t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</a:defRPr>
            </a:lvl1pPr>
          </a:lstStyle>
          <a:p>
            <a:r>
              <a:rPr lang="ru-RU" dirty="0"/>
              <a:t>Я совершенно здорова</a:t>
            </a:r>
            <a:endParaRPr lang="uk-UA" dirty="0"/>
          </a:p>
        </p:txBody>
      </p:sp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EBCB93C2-260B-4643-A24E-13C2838C6C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097" y="1117439"/>
            <a:ext cx="635209" cy="635209"/>
          </a:xfrm>
          <a:prstGeom prst="rect">
            <a:avLst/>
          </a:prstGeom>
        </p:spPr>
      </p:pic>
      <p:sp>
        <p:nvSpPr>
          <p:cNvPr id="83" name="TextBox 82">
            <a:extLst>
              <a:ext uri="{FF2B5EF4-FFF2-40B4-BE49-F238E27FC236}">
                <a16:creationId xmlns:a16="http://schemas.microsoft.com/office/drawing/2014/main" id="{3439E683-B020-4042-AAD2-6D06B5A6AC6F}"/>
              </a:ext>
            </a:extLst>
          </p:cNvPr>
          <p:cNvSpPr txBox="1"/>
          <p:nvPr/>
        </p:nvSpPr>
        <p:spPr>
          <a:xfrm>
            <a:off x="6324207" y="1337465"/>
            <a:ext cx="4124326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b="1" noProof="1">
                <a:solidFill>
                  <a:srgbClr val="000000"/>
                </a:solidFill>
                <a:latin typeface="Calibri" panose="020F0502020204030204"/>
              </a:rPr>
              <a:t>Занимаются ли самолечением?</a:t>
            </a:r>
            <a:endParaRPr lang="ru-RU" b="1" dirty="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0F10CC42-0875-45D7-B3BC-64A94BA25C9D}"/>
              </a:ext>
            </a:extLst>
          </p:cNvPr>
          <p:cNvSpPr txBox="1"/>
          <p:nvPr/>
        </p:nvSpPr>
        <p:spPr>
          <a:xfrm>
            <a:off x="4844792" y="2934227"/>
            <a:ext cx="192795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Затрудняются ответить</a:t>
            </a:r>
          </a:p>
        </p:txBody>
      </p:sp>
      <p:grpSp>
        <p:nvGrpSpPr>
          <p:cNvPr id="85" name="Группа 84">
            <a:extLst>
              <a:ext uri="{FF2B5EF4-FFF2-40B4-BE49-F238E27FC236}">
                <a16:creationId xmlns:a16="http://schemas.microsoft.com/office/drawing/2014/main" id="{A9A1231A-CE57-4755-B49C-6ECDE088DCF6}"/>
              </a:ext>
            </a:extLst>
          </p:cNvPr>
          <p:cNvGrpSpPr/>
          <p:nvPr/>
        </p:nvGrpSpPr>
        <p:grpSpPr>
          <a:xfrm>
            <a:off x="6081485" y="2185518"/>
            <a:ext cx="4308381" cy="2799788"/>
            <a:chOff x="-503525" y="803693"/>
            <a:chExt cx="2840077" cy="2032337"/>
          </a:xfrm>
        </p:grpSpPr>
        <p:grpSp>
          <p:nvGrpSpPr>
            <p:cNvPr id="91" name="Группа 90">
              <a:extLst>
                <a:ext uri="{FF2B5EF4-FFF2-40B4-BE49-F238E27FC236}">
                  <a16:creationId xmlns:a16="http://schemas.microsoft.com/office/drawing/2014/main" id="{9D0CF868-6E88-4555-A0EC-2E4563E4D3D6}"/>
                </a:ext>
              </a:extLst>
            </p:cNvPr>
            <p:cNvGrpSpPr/>
            <p:nvPr/>
          </p:nvGrpSpPr>
          <p:grpSpPr>
            <a:xfrm>
              <a:off x="-503525" y="803693"/>
              <a:ext cx="2840077" cy="2032337"/>
              <a:chOff x="4297737" y="2476629"/>
              <a:chExt cx="3260598" cy="2281356"/>
            </a:xfrm>
          </p:grpSpPr>
          <p:graphicFrame>
            <p:nvGraphicFramePr>
              <p:cNvPr id="93" name="Диаграмма 92">
                <a:extLst>
                  <a:ext uri="{FF2B5EF4-FFF2-40B4-BE49-F238E27FC236}">
                    <a16:creationId xmlns:a16="http://schemas.microsoft.com/office/drawing/2014/main" id="{1274729D-A61F-40B4-9F07-AF0BDF1C910E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483607102"/>
                  </p:ext>
                </p:extLst>
              </p:nvPr>
            </p:nvGraphicFramePr>
            <p:xfrm>
              <a:off x="4297737" y="2476629"/>
              <a:ext cx="3260598" cy="2281356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6"/>
              </a:graphicData>
            </a:graphic>
          </p:graphicFrame>
          <p:sp>
            <p:nvSpPr>
              <p:cNvPr id="94" name="Shape 2699">
                <a:extLst>
                  <a:ext uri="{FF2B5EF4-FFF2-40B4-BE49-F238E27FC236}">
                    <a16:creationId xmlns:a16="http://schemas.microsoft.com/office/drawing/2014/main" id="{C7D01E89-B452-4F47-9CB0-0E53A26AEA89}"/>
                  </a:ext>
                </a:extLst>
              </p:cNvPr>
              <p:cNvSpPr/>
              <p:nvPr/>
            </p:nvSpPr>
            <p:spPr>
              <a:xfrm>
                <a:off x="4713061" y="3028392"/>
                <a:ext cx="2149883" cy="82759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/>
              <a:p>
                <a:pPr algn="ctr">
                  <a:defRPr sz="4800"/>
                </a:pPr>
                <a:r>
                  <a:rPr lang="ru-RU" sz="6000" b="1" dirty="0"/>
                  <a:t>72%</a:t>
                </a:r>
                <a:endParaRPr sz="6000" b="1" dirty="0"/>
              </a:p>
            </p:txBody>
          </p:sp>
        </p:grpSp>
        <p:sp>
          <p:nvSpPr>
            <p:cNvPr id="92" name="Прямоугольник 91">
              <a:extLst>
                <a:ext uri="{FF2B5EF4-FFF2-40B4-BE49-F238E27FC236}">
                  <a16:creationId xmlns:a16="http://schemas.microsoft.com/office/drawing/2014/main" id="{97F58F8E-514F-4824-BF56-907BE5DCFC18}"/>
                </a:ext>
              </a:extLst>
            </p:cNvPr>
            <p:cNvSpPr/>
            <p:nvPr/>
          </p:nvSpPr>
          <p:spPr>
            <a:xfrm>
              <a:off x="164424" y="1916763"/>
              <a:ext cx="1260231" cy="3565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80000"/>
                </a:lnSpc>
                <a:defRPr/>
              </a:pPr>
              <a:r>
                <a:rPr lang="ru-RU" sz="1600">
                  <a:solidFill>
                    <a:srgbClr val="000000"/>
                  </a:solidFill>
                </a:rPr>
                <a:t>Занимаются самолечением</a:t>
              </a:r>
            </a:p>
          </p:txBody>
        </p:sp>
      </p:grpSp>
      <p:cxnSp>
        <p:nvCxnSpPr>
          <p:cNvPr id="86" name="Straight Connector 3">
            <a:extLst>
              <a:ext uri="{FF2B5EF4-FFF2-40B4-BE49-F238E27FC236}">
                <a16:creationId xmlns:a16="http://schemas.microsoft.com/office/drawing/2014/main" id="{A2E0F924-8819-43C4-937F-CA17E3FE382D}"/>
              </a:ext>
            </a:extLst>
          </p:cNvPr>
          <p:cNvCxnSpPr>
            <a:cxnSpLocks/>
          </p:cNvCxnSpPr>
          <p:nvPr/>
        </p:nvCxnSpPr>
        <p:spPr>
          <a:xfrm flipH="1">
            <a:off x="7412538" y="3696086"/>
            <a:ext cx="1690727" cy="2281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3">
            <a:extLst>
              <a:ext uri="{FF2B5EF4-FFF2-40B4-BE49-F238E27FC236}">
                <a16:creationId xmlns:a16="http://schemas.microsoft.com/office/drawing/2014/main" id="{F807867D-815B-4138-9805-F3A451FCA0C4}"/>
              </a:ext>
            </a:extLst>
          </p:cNvPr>
          <p:cNvCxnSpPr>
            <a:cxnSpLocks/>
          </p:cNvCxnSpPr>
          <p:nvPr/>
        </p:nvCxnSpPr>
        <p:spPr>
          <a:xfrm flipH="1">
            <a:off x="5162819" y="3149211"/>
            <a:ext cx="1694835" cy="1899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3">
            <a:extLst>
              <a:ext uri="{FF2B5EF4-FFF2-40B4-BE49-F238E27FC236}">
                <a16:creationId xmlns:a16="http://schemas.microsoft.com/office/drawing/2014/main" id="{2917390A-7BA2-4982-A096-ABE6588E6214}"/>
              </a:ext>
            </a:extLst>
          </p:cNvPr>
          <p:cNvCxnSpPr>
            <a:cxnSpLocks/>
          </p:cNvCxnSpPr>
          <p:nvPr/>
        </p:nvCxnSpPr>
        <p:spPr>
          <a:xfrm flipH="1">
            <a:off x="5241909" y="4576492"/>
            <a:ext cx="1988987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>
            <a:extLst>
              <a:ext uri="{FF2B5EF4-FFF2-40B4-BE49-F238E27FC236}">
                <a16:creationId xmlns:a16="http://schemas.microsoft.com/office/drawing/2014/main" id="{22BCE8BE-2A4D-4564-9656-9CF89CE3285F}"/>
              </a:ext>
            </a:extLst>
          </p:cNvPr>
          <p:cNvSpPr txBox="1"/>
          <p:nvPr/>
        </p:nvSpPr>
        <p:spPr>
          <a:xfrm>
            <a:off x="4844792" y="4079153"/>
            <a:ext cx="2021682" cy="544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r" defTabSz="914400" rtl="0" eaLnBrk="1" fontAlgn="t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Никогда не принимают никакие препараты без назначения врача</a:t>
            </a:r>
            <a:endParaRPr kumimoji="0" lang="uk-UA" sz="1200" b="0" i="0" u="none" strike="noStrike" kern="120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0" name="Группа 99">
            <a:extLst>
              <a:ext uri="{FF2B5EF4-FFF2-40B4-BE49-F238E27FC236}">
                <a16:creationId xmlns:a16="http://schemas.microsoft.com/office/drawing/2014/main" id="{DC4E5E93-4515-422F-82B6-68E88F3E456B}"/>
              </a:ext>
            </a:extLst>
          </p:cNvPr>
          <p:cNvGrpSpPr/>
          <p:nvPr/>
        </p:nvGrpSpPr>
        <p:grpSpPr>
          <a:xfrm>
            <a:off x="9002396" y="1948627"/>
            <a:ext cx="1662399" cy="874013"/>
            <a:chOff x="9385668" y="4284973"/>
            <a:chExt cx="1662399" cy="874013"/>
          </a:xfrm>
        </p:grpSpPr>
        <p:graphicFrame>
          <p:nvGraphicFramePr>
            <p:cNvPr id="126" name="Диаграмма 125">
              <a:extLst>
                <a:ext uri="{FF2B5EF4-FFF2-40B4-BE49-F238E27FC236}">
                  <a16:creationId xmlns:a16="http://schemas.microsoft.com/office/drawing/2014/main" id="{145721D8-65BB-439D-AC1F-F224F408B1B0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164257345"/>
                </p:ext>
              </p:extLst>
            </p:nvPr>
          </p:nvGraphicFramePr>
          <p:xfrm>
            <a:off x="9385668" y="4284973"/>
            <a:ext cx="1662399" cy="87401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A12C92C1-10F7-4688-93AA-D0CCEF39B24B}"/>
                </a:ext>
              </a:extLst>
            </p:cNvPr>
            <p:cNvSpPr txBox="1"/>
            <p:nvPr/>
          </p:nvSpPr>
          <p:spPr>
            <a:xfrm>
              <a:off x="9816603" y="4521924"/>
              <a:ext cx="800527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2000" i="0" u="none" strike="noStrike" kern="1200" cap="none" spc="0" normalizeH="0" baseline="0" noProof="0" dirty="0">
                  <a:ln>
                    <a:noFill/>
                  </a:ln>
                  <a:solidFill>
                    <a:srgbClr val="0C448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45%</a:t>
              </a:r>
              <a:endParaRPr kumimoji="0" lang="ru-UA" sz="2000" i="0" u="none" strike="noStrike" kern="1200" cap="none" spc="0" normalizeH="0" baseline="0" noProof="0" dirty="0">
                <a:ln>
                  <a:noFill/>
                </a:ln>
                <a:solidFill>
                  <a:srgbClr val="0C448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9" name="Группа 128">
            <a:extLst>
              <a:ext uri="{FF2B5EF4-FFF2-40B4-BE49-F238E27FC236}">
                <a16:creationId xmlns:a16="http://schemas.microsoft.com/office/drawing/2014/main" id="{355FFA2C-F09D-4A2D-A16E-8DB32092049D}"/>
              </a:ext>
            </a:extLst>
          </p:cNvPr>
          <p:cNvGrpSpPr/>
          <p:nvPr/>
        </p:nvGrpSpPr>
        <p:grpSpPr>
          <a:xfrm>
            <a:off x="9002396" y="2795586"/>
            <a:ext cx="1662399" cy="874013"/>
            <a:chOff x="9385668" y="4284973"/>
            <a:chExt cx="1662399" cy="874013"/>
          </a:xfrm>
        </p:grpSpPr>
        <p:graphicFrame>
          <p:nvGraphicFramePr>
            <p:cNvPr id="130" name="Диаграмма 129">
              <a:extLst>
                <a:ext uri="{FF2B5EF4-FFF2-40B4-BE49-F238E27FC236}">
                  <a16:creationId xmlns:a16="http://schemas.microsoft.com/office/drawing/2014/main" id="{D8DD9BF9-2F83-4F5C-8E7E-F3B12DC9F8FE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628041811"/>
                </p:ext>
              </p:extLst>
            </p:nvPr>
          </p:nvGraphicFramePr>
          <p:xfrm>
            <a:off x="9385668" y="4284973"/>
            <a:ext cx="1662399" cy="87401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2640A8D3-494A-48FD-A04F-88B244B880C1}"/>
                </a:ext>
              </a:extLst>
            </p:cNvPr>
            <p:cNvSpPr txBox="1"/>
            <p:nvPr/>
          </p:nvSpPr>
          <p:spPr>
            <a:xfrm>
              <a:off x="9816603" y="4521924"/>
              <a:ext cx="800527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2000" i="0" u="none" strike="noStrike" kern="1200" cap="none" spc="0" normalizeH="0" baseline="0" noProof="0" dirty="0">
                  <a:ln>
                    <a:noFill/>
                  </a:ln>
                  <a:solidFill>
                    <a:srgbClr val="0C448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12%</a:t>
              </a:r>
              <a:endParaRPr kumimoji="0" lang="ru-UA" sz="2000" i="0" u="none" strike="noStrike" kern="1200" cap="none" spc="0" normalizeH="0" baseline="0" noProof="0" dirty="0">
                <a:ln>
                  <a:noFill/>
                </a:ln>
                <a:solidFill>
                  <a:srgbClr val="0C448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32" name="Группа 131">
            <a:extLst>
              <a:ext uri="{FF2B5EF4-FFF2-40B4-BE49-F238E27FC236}">
                <a16:creationId xmlns:a16="http://schemas.microsoft.com/office/drawing/2014/main" id="{9604E089-7699-4699-A0B8-FCDD831BB6C6}"/>
              </a:ext>
            </a:extLst>
          </p:cNvPr>
          <p:cNvGrpSpPr/>
          <p:nvPr/>
        </p:nvGrpSpPr>
        <p:grpSpPr>
          <a:xfrm>
            <a:off x="9002396" y="3642545"/>
            <a:ext cx="1662399" cy="874013"/>
            <a:chOff x="9385668" y="4284973"/>
            <a:chExt cx="1662399" cy="874013"/>
          </a:xfrm>
        </p:grpSpPr>
        <p:graphicFrame>
          <p:nvGraphicFramePr>
            <p:cNvPr id="133" name="Диаграмма 132">
              <a:extLst>
                <a:ext uri="{FF2B5EF4-FFF2-40B4-BE49-F238E27FC236}">
                  <a16:creationId xmlns:a16="http://schemas.microsoft.com/office/drawing/2014/main" id="{24EBC5A2-83AE-4843-B162-639872893E02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017795529"/>
                </p:ext>
              </p:extLst>
            </p:nvPr>
          </p:nvGraphicFramePr>
          <p:xfrm>
            <a:off x="9385668" y="4284973"/>
            <a:ext cx="1662399" cy="87401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9"/>
            </a:graphicData>
          </a:graphic>
        </p:graphicFrame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36CA2033-D709-4ACD-9F43-558B1336848B}"/>
                </a:ext>
              </a:extLst>
            </p:cNvPr>
            <p:cNvSpPr txBox="1"/>
            <p:nvPr/>
          </p:nvSpPr>
          <p:spPr>
            <a:xfrm>
              <a:off x="9816603" y="4521924"/>
              <a:ext cx="800527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2000" i="0" u="none" strike="noStrike" kern="1200" cap="none" spc="0" normalizeH="0" baseline="0" noProof="0" dirty="0">
                  <a:ln>
                    <a:noFill/>
                  </a:ln>
                  <a:solidFill>
                    <a:srgbClr val="0C448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12%</a:t>
              </a:r>
              <a:endParaRPr kumimoji="0" lang="ru-UA" sz="2000" i="0" u="none" strike="noStrike" kern="1200" cap="none" spc="0" normalizeH="0" baseline="0" noProof="0" dirty="0">
                <a:ln>
                  <a:noFill/>
                </a:ln>
                <a:solidFill>
                  <a:srgbClr val="0C448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35" name="Группа 134">
            <a:extLst>
              <a:ext uri="{FF2B5EF4-FFF2-40B4-BE49-F238E27FC236}">
                <a16:creationId xmlns:a16="http://schemas.microsoft.com/office/drawing/2014/main" id="{E24E7F7A-B831-4400-9D8A-3762C0BEACE6}"/>
              </a:ext>
            </a:extLst>
          </p:cNvPr>
          <p:cNvGrpSpPr/>
          <p:nvPr/>
        </p:nvGrpSpPr>
        <p:grpSpPr>
          <a:xfrm>
            <a:off x="9002396" y="4489503"/>
            <a:ext cx="1662399" cy="874013"/>
            <a:chOff x="9385668" y="4284973"/>
            <a:chExt cx="1662399" cy="874013"/>
          </a:xfrm>
        </p:grpSpPr>
        <p:graphicFrame>
          <p:nvGraphicFramePr>
            <p:cNvPr id="136" name="Диаграмма 135">
              <a:extLst>
                <a:ext uri="{FF2B5EF4-FFF2-40B4-BE49-F238E27FC236}">
                  <a16:creationId xmlns:a16="http://schemas.microsoft.com/office/drawing/2014/main" id="{C9C40BB8-D910-4D79-9539-6A10ACE684A5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391565424"/>
                </p:ext>
              </p:extLst>
            </p:nvPr>
          </p:nvGraphicFramePr>
          <p:xfrm>
            <a:off x="9385668" y="4284973"/>
            <a:ext cx="1662399" cy="87401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0"/>
            </a:graphicData>
          </a:graphic>
        </p:graphicFrame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C88CDD04-30DB-4055-8EDF-B637BA086251}"/>
                </a:ext>
              </a:extLst>
            </p:cNvPr>
            <p:cNvSpPr txBox="1"/>
            <p:nvPr/>
          </p:nvSpPr>
          <p:spPr>
            <a:xfrm>
              <a:off x="9816603" y="4521924"/>
              <a:ext cx="800527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2000" i="0" u="none" strike="noStrike" kern="1200" cap="none" spc="0" normalizeH="0" baseline="0" noProof="0" dirty="0">
                  <a:ln>
                    <a:noFill/>
                  </a:ln>
                  <a:solidFill>
                    <a:srgbClr val="0C448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3%</a:t>
              </a:r>
              <a:endParaRPr kumimoji="0" lang="ru-UA" sz="2000" i="0" u="none" strike="noStrike" kern="1200" cap="none" spc="0" normalizeH="0" baseline="0" noProof="0" dirty="0">
                <a:ln>
                  <a:noFill/>
                </a:ln>
                <a:solidFill>
                  <a:srgbClr val="0C448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38" name="Прямоугольник 137">
            <a:extLst>
              <a:ext uri="{FF2B5EF4-FFF2-40B4-BE49-F238E27FC236}">
                <a16:creationId xmlns:a16="http://schemas.microsoft.com/office/drawing/2014/main" id="{1BEFF03E-0325-4C34-AFB6-8651621DFAE1}"/>
              </a:ext>
            </a:extLst>
          </p:cNvPr>
          <p:cNvSpPr/>
          <p:nvPr/>
        </p:nvSpPr>
        <p:spPr>
          <a:xfrm>
            <a:off x="9460544" y="1945415"/>
            <a:ext cx="2240117" cy="3437150"/>
          </a:xfrm>
          <a:prstGeom prst="rect">
            <a:avLst/>
          </a:prstGeom>
          <a:noFill/>
          <a:ln w="28575">
            <a:solidFill>
              <a:srgbClr val="0C44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cxnSp>
        <p:nvCxnSpPr>
          <p:cNvPr id="142" name="Прямая соединительная линия 141">
            <a:extLst>
              <a:ext uri="{FF2B5EF4-FFF2-40B4-BE49-F238E27FC236}">
                <a16:creationId xmlns:a16="http://schemas.microsoft.com/office/drawing/2014/main" id="{11D7731B-E2F3-46B5-B870-206CF68737D2}"/>
              </a:ext>
            </a:extLst>
          </p:cNvPr>
          <p:cNvCxnSpPr/>
          <p:nvPr/>
        </p:nvCxnSpPr>
        <p:spPr>
          <a:xfrm>
            <a:off x="9162669" y="3642545"/>
            <a:ext cx="308344" cy="0"/>
          </a:xfrm>
          <a:prstGeom prst="line">
            <a:avLst/>
          </a:prstGeom>
          <a:ln w="28575">
            <a:solidFill>
              <a:srgbClr val="0C44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TextBox 142">
            <a:extLst>
              <a:ext uri="{FF2B5EF4-FFF2-40B4-BE49-F238E27FC236}">
                <a16:creationId xmlns:a16="http://schemas.microsoft.com/office/drawing/2014/main" id="{ABCEB0AD-25B5-4C46-8609-21B1A0038C3D}"/>
              </a:ext>
            </a:extLst>
          </p:cNvPr>
          <p:cNvSpPr txBox="1"/>
          <p:nvPr/>
        </p:nvSpPr>
        <p:spPr>
          <a:xfrm>
            <a:off x="10144026" y="2123365"/>
            <a:ext cx="1586370" cy="544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t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Иногда принимаю препараты без назначения врача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76E1A16C-23FA-40E9-92D4-16CFE8DBE39A}"/>
              </a:ext>
            </a:extLst>
          </p:cNvPr>
          <p:cNvSpPr txBox="1"/>
          <p:nvPr/>
        </p:nvSpPr>
        <p:spPr>
          <a:xfrm>
            <a:off x="10127605" y="2890254"/>
            <a:ext cx="1670132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t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Чаще всего сама понимаю, какие лекарства мне необходимы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FD18A905-621E-4203-9CC7-2CC7FB1FD8C8}"/>
              </a:ext>
            </a:extLst>
          </p:cNvPr>
          <p:cNvSpPr txBox="1"/>
          <p:nvPr/>
        </p:nvSpPr>
        <p:spPr>
          <a:xfrm>
            <a:off x="10127605" y="3693141"/>
            <a:ext cx="1586370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t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Довольно часто принимаю лекарства без назначения врача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6EC29889-EB0F-4A70-8EF8-4DEE34EC25F5}"/>
              </a:ext>
            </a:extLst>
          </p:cNvPr>
          <p:cNvSpPr txBox="1"/>
          <p:nvPr/>
        </p:nvSpPr>
        <p:spPr>
          <a:xfrm>
            <a:off x="10144026" y="4748484"/>
            <a:ext cx="1586370" cy="3970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t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Всегда знаю сама, что мне нужно</a:t>
            </a:r>
          </a:p>
        </p:txBody>
      </p:sp>
      <p:sp>
        <p:nvSpPr>
          <p:cNvPr id="147" name="Rectangle 37">
            <a:extLst>
              <a:ext uri="{FF2B5EF4-FFF2-40B4-BE49-F238E27FC236}">
                <a16:creationId xmlns:a16="http://schemas.microsoft.com/office/drawing/2014/main" id="{AB24A9A3-B196-40B3-B382-9046168F24EB}"/>
              </a:ext>
            </a:extLst>
          </p:cNvPr>
          <p:cNvSpPr/>
          <p:nvPr/>
        </p:nvSpPr>
        <p:spPr>
          <a:xfrm>
            <a:off x="3995120" y="4904391"/>
            <a:ext cx="1242587" cy="42748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 algn="ctr" defTabSz="457200">
              <a:lnSpc>
                <a:spcPct val="80000"/>
              </a:lnSpc>
              <a:defRPr/>
            </a:pP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Преимущественно  40-49 лет</a:t>
            </a:r>
            <a:endParaRPr kumimoji="0" lang="ru-RU" sz="9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900" b="1" noProof="0" dirty="0">
                <a:solidFill>
                  <a:srgbClr val="27AE60"/>
                </a:solidFill>
              </a:rPr>
              <a:t>8</a:t>
            </a:r>
            <a:r>
              <a:rPr kumimoji="0" lang="ru-RU" sz="900" b="1" i="0" u="none" strike="noStrike" kern="1200" cap="none" spc="0" normalizeH="0" baseline="0" noProof="0" dirty="0">
                <a:ln>
                  <a:noFill/>
                </a:ln>
                <a:solidFill>
                  <a:srgbClr val="27AE60"/>
                </a:solidFill>
                <a:effectLst/>
                <a:uLnTx/>
                <a:uFillTx/>
              </a:rPr>
              <a:t>%</a:t>
            </a: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27AE60"/>
              </a:solidFill>
              <a:effectLst/>
              <a:uLnTx/>
              <a:uFillTx/>
            </a:endParaRPr>
          </a:p>
        </p:txBody>
      </p:sp>
      <p:sp>
        <p:nvSpPr>
          <p:cNvPr id="148" name="Облачко с текстом: прямоугольное 147">
            <a:extLst>
              <a:ext uri="{FF2B5EF4-FFF2-40B4-BE49-F238E27FC236}">
                <a16:creationId xmlns:a16="http://schemas.microsoft.com/office/drawing/2014/main" id="{DD61338D-0465-4585-B9F4-9C616C4D64A2}"/>
              </a:ext>
            </a:extLst>
          </p:cNvPr>
          <p:cNvSpPr/>
          <p:nvPr/>
        </p:nvSpPr>
        <p:spPr>
          <a:xfrm>
            <a:off x="4078548" y="4909158"/>
            <a:ext cx="992641" cy="379083"/>
          </a:xfrm>
          <a:prstGeom prst="wedgeRectCallout">
            <a:avLst>
              <a:gd name="adj1" fmla="val -110970"/>
              <a:gd name="adj2" fmla="val 68516"/>
            </a:avLst>
          </a:prstGeom>
          <a:noFill/>
          <a:ln w="12700">
            <a:solidFill>
              <a:srgbClr val="BFBFB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schemeClr val="tx1"/>
              </a:solidFill>
            </a:endParaRPr>
          </a:p>
        </p:txBody>
      </p:sp>
      <p:graphicFrame>
        <p:nvGraphicFramePr>
          <p:cNvPr id="62" name="Диаграмма 61">
            <a:extLst>
              <a:ext uri="{FF2B5EF4-FFF2-40B4-BE49-F238E27FC236}">
                <a16:creationId xmlns:a16="http://schemas.microsoft.com/office/drawing/2014/main" id="{88AEEB98-555D-42A0-BDF3-A3B5419BF3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22544940"/>
              </p:ext>
            </p:extLst>
          </p:nvPr>
        </p:nvGraphicFramePr>
        <p:xfrm>
          <a:off x="1679642" y="1677030"/>
          <a:ext cx="2639399" cy="39292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63" name="Oval 68">
            <a:extLst>
              <a:ext uri="{FF2B5EF4-FFF2-40B4-BE49-F238E27FC236}">
                <a16:creationId xmlns:a16="http://schemas.microsoft.com/office/drawing/2014/main" id="{F9888CB0-DDC6-41A4-B9C1-9B6CD3F3E23A}"/>
              </a:ext>
            </a:extLst>
          </p:cNvPr>
          <p:cNvSpPr>
            <a:spLocks noChangeAspect="1"/>
          </p:cNvSpPr>
          <p:nvPr/>
        </p:nvSpPr>
        <p:spPr>
          <a:xfrm>
            <a:off x="2857581" y="3221615"/>
            <a:ext cx="190436" cy="190436"/>
          </a:xfrm>
          <a:prstGeom prst="ellipse">
            <a:avLst/>
          </a:prstGeom>
          <a:solidFill>
            <a:srgbClr val="095CAB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Oval 68">
            <a:extLst>
              <a:ext uri="{FF2B5EF4-FFF2-40B4-BE49-F238E27FC236}">
                <a16:creationId xmlns:a16="http://schemas.microsoft.com/office/drawing/2014/main" id="{FEB83A77-EFB4-47DC-BB74-70E31CCB45C5}"/>
              </a:ext>
            </a:extLst>
          </p:cNvPr>
          <p:cNvSpPr>
            <a:spLocks noChangeAspect="1"/>
          </p:cNvSpPr>
          <p:nvPr/>
        </p:nvSpPr>
        <p:spPr>
          <a:xfrm>
            <a:off x="2857581" y="4507523"/>
            <a:ext cx="190436" cy="190436"/>
          </a:xfrm>
          <a:prstGeom prst="ellipse">
            <a:avLst/>
          </a:prstGeom>
          <a:solidFill>
            <a:srgbClr val="06AECF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Oval 68">
            <a:extLst>
              <a:ext uri="{FF2B5EF4-FFF2-40B4-BE49-F238E27FC236}">
                <a16:creationId xmlns:a16="http://schemas.microsoft.com/office/drawing/2014/main" id="{4AA09C42-9523-4F1E-8536-62ED8CCB3532}"/>
              </a:ext>
            </a:extLst>
          </p:cNvPr>
          <p:cNvSpPr>
            <a:spLocks noChangeAspect="1"/>
          </p:cNvSpPr>
          <p:nvPr/>
        </p:nvSpPr>
        <p:spPr>
          <a:xfrm>
            <a:off x="2857581" y="5310816"/>
            <a:ext cx="190436" cy="190436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Oval 68">
            <a:extLst>
              <a:ext uri="{FF2B5EF4-FFF2-40B4-BE49-F238E27FC236}">
                <a16:creationId xmlns:a16="http://schemas.microsoft.com/office/drawing/2014/main" id="{DF1ECE6C-5DD6-4D34-9036-A330C5A75775}"/>
              </a:ext>
            </a:extLst>
          </p:cNvPr>
          <p:cNvSpPr>
            <a:spLocks noChangeAspect="1"/>
          </p:cNvSpPr>
          <p:nvPr/>
        </p:nvSpPr>
        <p:spPr>
          <a:xfrm>
            <a:off x="2857581" y="5215763"/>
            <a:ext cx="190436" cy="190436"/>
          </a:xfrm>
          <a:prstGeom prst="ellipse">
            <a:avLst/>
          </a:prstGeom>
          <a:solidFill>
            <a:srgbClr val="05CFC6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Oval 68">
            <a:extLst>
              <a:ext uri="{FF2B5EF4-FFF2-40B4-BE49-F238E27FC236}">
                <a16:creationId xmlns:a16="http://schemas.microsoft.com/office/drawing/2014/main" id="{6F0F2C0B-CDDC-4EB3-86F4-892EF1106600}"/>
              </a:ext>
            </a:extLst>
          </p:cNvPr>
          <p:cNvSpPr>
            <a:spLocks noChangeAspect="1"/>
          </p:cNvSpPr>
          <p:nvPr/>
        </p:nvSpPr>
        <p:spPr>
          <a:xfrm>
            <a:off x="2865164" y="2070133"/>
            <a:ext cx="190436" cy="190436"/>
          </a:xfrm>
          <a:prstGeom prst="ellipse">
            <a:avLst/>
          </a:prstGeom>
          <a:solidFill>
            <a:srgbClr val="0C4486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8" name="Группа 67">
            <a:extLst>
              <a:ext uri="{FF2B5EF4-FFF2-40B4-BE49-F238E27FC236}">
                <a16:creationId xmlns:a16="http://schemas.microsoft.com/office/drawing/2014/main" id="{209071AF-F571-48E6-8F4E-2CD9451773CA}"/>
              </a:ext>
            </a:extLst>
          </p:cNvPr>
          <p:cNvGrpSpPr/>
          <p:nvPr/>
        </p:nvGrpSpPr>
        <p:grpSpPr>
          <a:xfrm>
            <a:off x="8685534" y="6454992"/>
            <a:ext cx="2884074" cy="415498"/>
            <a:chOff x="3597089" y="5126847"/>
            <a:chExt cx="3152755" cy="415498"/>
          </a:xfrm>
        </p:grpSpPr>
        <p:sp>
          <p:nvSpPr>
            <p:cNvPr id="69" name="Rectangle 21">
              <a:extLst>
                <a:ext uri="{FF2B5EF4-FFF2-40B4-BE49-F238E27FC236}">
                  <a16:creationId xmlns:a16="http://schemas.microsoft.com/office/drawing/2014/main" id="{F6DD1247-23BD-4FE3-B79B-D4B04AB700EE}"/>
                </a:ext>
              </a:extLst>
            </p:cNvPr>
            <p:cNvSpPr/>
            <p:nvPr/>
          </p:nvSpPr>
          <p:spPr>
            <a:xfrm>
              <a:off x="3714145" y="5126847"/>
              <a:ext cx="3035699" cy="4154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- </a:t>
              </a:r>
              <a:r>
                <a:rPr kumimoji="0" lang="ru-RU" sz="1000" i="0" u="none" strike="noStrike" kern="1200" cap="none" spc="0" normalizeH="0" baseline="0" noProof="0" dirty="0">
                  <a:ln>
                    <a:noFill/>
                  </a:ln>
                  <a:solidFill>
                    <a:srgbClr val="45484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статистически значимо </a:t>
              </a:r>
              <a:r>
                <a:rPr kumimoji="0" lang="ru-RU" sz="100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выше</a:t>
              </a:r>
              <a:r>
                <a:rPr kumimoji="0" lang="en-US" sz="10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/</a:t>
              </a:r>
              <a:r>
                <a:rPr kumimoji="0" lang="ru-RU" sz="100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ниже </a:t>
              </a:r>
              <a:r>
                <a:rPr kumimoji="0" lang="ru-RU" sz="1000" i="0" u="none" strike="noStrike" kern="1200" cap="none" spc="0" normalizeH="0" baseline="0" noProof="0" dirty="0">
                  <a:ln>
                    <a:noFill/>
                  </a:ln>
                  <a:solidFill>
                    <a:srgbClr val="45484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на уровне 95%</a:t>
              </a:r>
              <a:r>
                <a:rPr kumimoji="0" lang="ru-UA" sz="1000" i="0" u="none" strike="noStrike" kern="1200" cap="none" spc="0" normalizeH="0" baseline="0" noProof="0" dirty="0">
                  <a:ln>
                    <a:noFill/>
                  </a:ln>
                  <a:solidFill>
                    <a:srgbClr val="45484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ru-RU" sz="1000" i="0" u="none" strike="noStrike" kern="1200" cap="none" spc="0" normalizeH="0" baseline="0" noProof="0" dirty="0">
                  <a:ln>
                    <a:noFill/>
                  </a:ln>
                  <a:solidFill>
                    <a:srgbClr val="45484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в</a:t>
              </a:r>
              <a:r>
                <a:rPr kumimoji="0" lang="ru-UA" sz="1000" i="0" u="none" strike="noStrike" kern="1200" cap="none" spc="0" normalizeH="0" baseline="0" noProof="0" dirty="0">
                  <a:ln>
                    <a:noFill/>
                  </a:ln>
                  <a:solidFill>
                    <a:srgbClr val="45484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ru-RU" sz="1000" i="0" u="none" strike="noStrike" kern="1200" cap="none" spc="0" normalizeH="0" baseline="0" noProof="0" dirty="0">
                  <a:ln>
                    <a:noFill/>
                  </a:ln>
                  <a:solidFill>
                    <a:srgbClr val="45484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с</a:t>
              </a:r>
              <a:r>
                <a:rPr lang="ru-UA" sz="1000" dirty="0">
                  <a:solidFill>
                    <a:srgbClr val="45484F"/>
                  </a:solidFill>
                  <a:latin typeface="Calibri" panose="020F0502020204030204"/>
                </a:rPr>
                <a:t>равнении с предыдущей волной</a:t>
              </a:r>
              <a:endParaRPr kumimoji="0" lang="x-none" sz="1000" i="0" u="none" strike="noStrike" kern="1200" cap="none" spc="0" normalizeH="0" baseline="0" noProof="0" dirty="0">
                <a:ln>
                  <a:noFill/>
                </a:ln>
                <a:solidFill>
                  <a:srgbClr val="45484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70" name="Группа 69">
              <a:extLst>
                <a:ext uri="{FF2B5EF4-FFF2-40B4-BE49-F238E27FC236}">
                  <a16:creationId xmlns:a16="http://schemas.microsoft.com/office/drawing/2014/main" id="{81CFEA6C-C7C4-485E-8F6A-2BC900FA8B5F}"/>
                </a:ext>
              </a:extLst>
            </p:cNvPr>
            <p:cNvGrpSpPr/>
            <p:nvPr/>
          </p:nvGrpSpPr>
          <p:grpSpPr>
            <a:xfrm>
              <a:off x="3597089" y="5233008"/>
              <a:ext cx="115139" cy="225728"/>
              <a:chOff x="3896797" y="4372125"/>
              <a:chExt cx="115139" cy="225728"/>
            </a:xfrm>
          </p:grpSpPr>
          <p:sp>
            <p:nvSpPr>
              <p:cNvPr id="71" name="Line 28">
                <a:extLst>
                  <a:ext uri="{FF2B5EF4-FFF2-40B4-BE49-F238E27FC236}">
                    <a16:creationId xmlns:a16="http://schemas.microsoft.com/office/drawing/2014/main" id="{01E40D22-FA06-4B24-8512-DD34408874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11936" y="4381853"/>
                <a:ext cx="0" cy="21600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lIns="91428" tIns="45714" rIns="91428" bIns="45714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/>
                  <a:ea typeface="+mn-ea"/>
                  <a:cs typeface="+mn-cs"/>
                </a:endParaRPr>
              </a:p>
            </p:txBody>
          </p:sp>
          <p:sp>
            <p:nvSpPr>
              <p:cNvPr id="72" name="Line 140">
                <a:extLst>
                  <a:ext uri="{FF2B5EF4-FFF2-40B4-BE49-F238E27FC236}">
                    <a16:creationId xmlns:a16="http://schemas.microsoft.com/office/drawing/2014/main" id="{4473D278-F722-408C-81FE-3997E9F962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96797" y="4372125"/>
                <a:ext cx="0" cy="216000"/>
              </a:xfrm>
              <a:prstGeom prst="line">
                <a:avLst/>
              </a:prstGeom>
              <a:noFill/>
              <a:ln w="38100">
                <a:solidFill>
                  <a:srgbClr val="00B050"/>
                </a:solidFill>
                <a:round/>
                <a:headEnd/>
                <a:tailEnd type="triangle" w="med" len="med"/>
              </a:ln>
            </p:spPr>
            <p:txBody>
              <a:bodyPr lIns="91428" tIns="45714" rIns="91428" bIns="45714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/>
                  <a:ea typeface="+mn-ea"/>
                  <a:cs typeface="+mn-cs"/>
                </a:endParaRPr>
              </a:p>
            </p:txBody>
          </p:sp>
        </p:grpSp>
      </p:grpSp>
      <p:sp>
        <p:nvSpPr>
          <p:cNvPr id="73" name="Line 140">
            <a:extLst>
              <a:ext uri="{FF2B5EF4-FFF2-40B4-BE49-F238E27FC236}">
                <a16:creationId xmlns:a16="http://schemas.microsoft.com/office/drawing/2014/main" id="{D7D564C6-FAFB-4BBD-9E1D-381CBF89ABF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12792" y="3186720"/>
            <a:ext cx="0" cy="2160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</p:spPr>
        <p:txBody>
          <a:bodyPr lIns="91428" tIns="45714" rIns="91428" bIns="45714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74" name="Line 28">
            <a:extLst>
              <a:ext uri="{FF2B5EF4-FFF2-40B4-BE49-F238E27FC236}">
                <a16:creationId xmlns:a16="http://schemas.microsoft.com/office/drawing/2014/main" id="{2A2847C5-032C-4C54-B5AE-C0B2401FC045}"/>
              </a:ext>
            </a:extLst>
          </p:cNvPr>
          <p:cNvSpPr>
            <a:spLocks noChangeShapeType="1"/>
          </p:cNvSpPr>
          <p:nvPr/>
        </p:nvSpPr>
        <p:spPr bwMode="auto">
          <a:xfrm>
            <a:off x="3607995" y="2070753"/>
            <a:ext cx="0" cy="216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lIns="91428" tIns="45714" rIns="91428" bIns="45714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82626202-732D-4149-9E6E-01532101623D}"/>
              </a:ext>
            </a:extLst>
          </p:cNvPr>
          <p:cNvSpPr txBox="1"/>
          <p:nvPr/>
        </p:nvSpPr>
        <p:spPr>
          <a:xfrm>
            <a:off x="3110232" y="1568853"/>
            <a:ext cx="591060" cy="319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noProof="1">
                <a:solidFill>
                  <a:srgbClr val="000000"/>
                </a:solidFill>
                <a:latin typeface="Calibri" panose="020F0502020204030204"/>
              </a:rPr>
              <a:t>w2</a:t>
            </a:r>
            <a:endParaRPr lang="ru-RU" b="1" dirty="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F4AB51B4-C38D-427C-A462-F00B66550837}"/>
              </a:ext>
            </a:extLst>
          </p:cNvPr>
          <p:cNvSpPr txBox="1"/>
          <p:nvPr/>
        </p:nvSpPr>
        <p:spPr>
          <a:xfrm>
            <a:off x="605283" y="1568853"/>
            <a:ext cx="591060" cy="319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noProof="1">
                <a:solidFill>
                  <a:srgbClr val="000000"/>
                </a:solidFill>
                <a:latin typeface="Calibri" panose="020F0502020204030204"/>
              </a:rPr>
              <a:t>w</a:t>
            </a:r>
            <a:r>
              <a:rPr lang="ru-RU" b="1" noProof="1">
                <a:solidFill>
                  <a:srgbClr val="000000"/>
                </a:solidFill>
                <a:latin typeface="Calibri" panose="020F0502020204030204"/>
              </a:rPr>
              <a:t>1</a:t>
            </a:r>
            <a:endParaRPr lang="ru-RU" b="1" dirty="0">
              <a:solidFill>
                <a:srgbClr val="000000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439436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2" name="Таблица 83">
            <a:extLst>
              <a:ext uri="{FF2B5EF4-FFF2-40B4-BE49-F238E27FC236}">
                <a16:creationId xmlns:a16="http://schemas.microsoft.com/office/drawing/2014/main" id="{DC20FD9C-471D-40E0-B987-66A4D54F9D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8069164"/>
              </p:ext>
            </p:extLst>
          </p:nvPr>
        </p:nvGraphicFramePr>
        <p:xfrm>
          <a:off x="296624" y="5377723"/>
          <a:ext cx="5495562" cy="6234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5927">
                  <a:extLst>
                    <a:ext uri="{9D8B030D-6E8A-4147-A177-3AD203B41FA5}">
                      <a16:colId xmlns:a16="http://schemas.microsoft.com/office/drawing/2014/main" val="1000822529"/>
                    </a:ext>
                  </a:extLst>
                </a:gridCol>
                <a:gridCol w="915927">
                  <a:extLst>
                    <a:ext uri="{9D8B030D-6E8A-4147-A177-3AD203B41FA5}">
                      <a16:colId xmlns:a16="http://schemas.microsoft.com/office/drawing/2014/main" val="4049499286"/>
                    </a:ext>
                  </a:extLst>
                </a:gridCol>
                <a:gridCol w="915927">
                  <a:extLst>
                    <a:ext uri="{9D8B030D-6E8A-4147-A177-3AD203B41FA5}">
                      <a16:colId xmlns:a16="http://schemas.microsoft.com/office/drawing/2014/main" val="1064433420"/>
                    </a:ext>
                  </a:extLst>
                </a:gridCol>
                <a:gridCol w="915927">
                  <a:extLst>
                    <a:ext uri="{9D8B030D-6E8A-4147-A177-3AD203B41FA5}">
                      <a16:colId xmlns:a16="http://schemas.microsoft.com/office/drawing/2014/main" val="3863241785"/>
                    </a:ext>
                  </a:extLst>
                </a:gridCol>
                <a:gridCol w="915927">
                  <a:extLst>
                    <a:ext uri="{9D8B030D-6E8A-4147-A177-3AD203B41FA5}">
                      <a16:colId xmlns:a16="http://schemas.microsoft.com/office/drawing/2014/main" val="3327560344"/>
                    </a:ext>
                  </a:extLst>
                </a:gridCol>
                <a:gridCol w="915927">
                  <a:extLst>
                    <a:ext uri="{9D8B030D-6E8A-4147-A177-3AD203B41FA5}">
                      <a16:colId xmlns:a16="http://schemas.microsoft.com/office/drawing/2014/main" val="339787984"/>
                    </a:ext>
                  </a:extLst>
                </a:gridCol>
              </a:tblGrid>
              <a:tr h="623416"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Ежегодный пр</a:t>
                      </a:r>
                      <a:r>
                        <a:rPr lang="ru-RU" sz="900" b="0" i="0" u="none" strike="noStrike" spc="-3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офилактический</a:t>
                      </a:r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осмотр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9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Боли или дискомфорт в области половых органов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Подозрение на инфекцию или заболевание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Планирование беременности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Проблемы с менструацией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За подбором метода контрацепции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5087304"/>
                  </a:ext>
                </a:extLst>
              </a:tr>
            </a:tbl>
          </a:graphicData>
        </a:graphic>
      </p:graphicFrame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3EA47978-5732-45FF-B336-57DA12F42811}"/>
              </a:ext>
            </a:extLst>
          </p:cNvPr>
          <p:cNvGrpSpPr/>
          <p:nvPr/>
        </p:nvGrpSpPr>
        <p:grpSpPr>
          <a:xfrm>
            <a:off x="1061621" y="1301117"/>
            <a:ext cx="4302591" cy="3566816"/>
            <a:chOff x="380926" y="1605259"/>
            <a:chExt cx="4302591" cy="3566816"/>
          </a:xfrm>
        </p:grpSpPr>
        <p:graphicFrame>
          <p:nvGraphicFramePr>
            <p:cNvPr id="51" name="Диаграмма 50">
              <a:extLst>
                <a:ext uri="{FF2B5EF4-FFF2-40B4-BE49-F238E27FC236}">
                  <a16:creationId xmlns:a16="http://schemas.microsoft.com/office/drawing/2014/main" id="{E1EE10A5-EB17-4566-9182-B34444052440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017514450"/>
                </p:ext>
              </p:extLst>
            </p:nvPr>
          </p:nvGraphicFramePr>
          <p:xfrm>
            <a:off x="380926" y="1605259"/>
            <a:ext cx="4302591" cy="356681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pSp>
          <p:nvGrpSpPr>
            <p:cNvPr id="41" name="Группа 40">
              <a:extLst>
                <a:ext uri="{FF2B5EF4-FFF2-40B4-BE49-F238E27FC236}">
                  <a16:creationId xmlns:a16="http://schemas.microsoft.com/office/drawing/2014/main" id="{D347FA25-444E-4C61-A1A6-C0A779108CBC}"/>
                </a:ext>
              </a:extLst>
            </p:cNvPr>
            <p:cNvGrpSpPr/>
            <p:nvPr/>
          </p:nvGrpSpPr>
          <p:grpSpPr>
            <a:xfrm>
              <a:off x="936892" y="2202982"/>
              <a:ext cx="2486298" cy="1811738"/>
              <a:chOff x="694926" y="1199894"/>
              <a:chExt cx="2486298" cy="1811738"/>
            </a:xfrm>
          </p:grpSpPr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4531DA39-8ACF-451E-9B4E-889FEE746EA4}"/>
                  </a:ext>
                </a:extLst>
              </p:cNvPr>
              <p:cNvSpPr txBox="1"/>
              <p:nvPr/>
            </p:nvSpPr>
            <p:spPr>
              <a:xfrm>
                <a:off x="963018" y="1199894"/>
                <a:ext cx="1972015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8000" b="1" dirty="0">
                    <a:solidFill>
                      <a:schemeClr val="bg1">
                        <a:lumMod val="65000"/>
                      </a:schemeClr>
                    </a:solidFill>
                    <a:latin typeface="Calibri" panose="020F0502020204030204"/>
                  </a:rPr>
                  <a:t>17</a:t>
                </a:r>
                <a:r>
                  <a:rPr kumimoji="0" lang="uk-UA" sz="8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>
                        <a:lumMod val="65000"/>
                      </a:scheme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%</a:t>
                </a:r>
                <a:endParaRPr kumimoji="0" lang="ru-RU" sz="8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F7C24DEC-3B50-429A-8D4A-07AA49BE1D71}"/>
                  </a:ext>
                </a:extLst>
              </p:cNvPr>
              <p:cNvSpPr txBox="1"/>
              <p:nvPr/>
            </p:nvSpPr>
            <p:spPr>
              <a:xfrm>
                <a:off x="694926" y="2180635"/>
                <a:ext cx="248629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u-RU" sz="1600" b="1" dirty="0">
                    <a:solidFill>
                      <a:srgbClr val="0C4486"/>
                    </a:solidFill>
                    <a:latin typeface="Calibri" panose="020F0502020204030204"/>
                  </a:rPr>
                  <a:t>НЕ ПОСЕЩАЮТ </a:t>
                </a:r>
                <a:r>
                  <a:rPr lang="ru-RU" sz="1600" dirty="0">
                    <a:solidFill>
                      <a:srgbClr val="0C4486"/>
                    </a:solidFill>
                    <a:latin typeface="Calibri" panose="020F0502020204030204"/>
                  </a:rPr>
                  <a:t>ИЛИ </a:t>
                </a:r>
                <a:r>
                  <a:rPr lang="ru-RU" sz="1600" b="1" dirty="0">
                    <a:solidFill>
                      <a:srgbClr val="0C4486"/>
                    </a:solidFill>
                    <a:latin typeface="Calibri" panose="020F0502020204030204"/>
                  </a:rPr>
                  <a:t>РЕДКО ПОСЕЩАЮТ </a:t>
                </a:r>
                <a:r>
                  <a:rPr lang="ru-RU" sz="1600" dirty="0">
                    <a:solidFill>
                      <a:srgbClr val="0C4486"/>
                    </a:solidFill>
                    <a:latin typeface="Calibri" panose="020F0502020204030204"/>
                  </a:rPr>
                  <a:t>ВРАЧА-</a:t>
                </a:r>
                <a:r>
                  <a:rPr lang="ru-RU" sz="1600" b="1" dirty="0">
                    <a:solidFill>
                      <a:srgbClr val="0C4486"/>
                    </a:solidFill>
                    <a:latin typeface="Calibri" panose="020F0502020204030204"/>
                  </a:rPr>
                  <a:t>ГИНЕКОЛОГА</a:t>
                </a:r>
                <a:endParaRPr lang="uk-UA" sz="1600" b="1" dirty="0">
                  <a:solidFill>
                    <a:srgbClr val="0C4486"/>
                  </a:solidFill>
                  <a:latin typeface="Calibri" panose="020F0502020204030204"/>
                </a:endParaRPr>
              </a:p>
            </p:txBody>
          </p:sp>
        </p:grpSp>
      </p:grp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EAAA8F6-D81B-4318-9555-3AECDADFF74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275"/>
          <a:stretch/>
        </p:blipFill>
        <p:spPr>
          <a:xfrm>
            <a:off x="10423384" y="179555"/>
            <a:ext cx="1716362" cy="317990"/>
          </a:xfrm>
          <a:prstGeom prst="rect">
            <a:avLst/>
          </a:prstGeom>
        </p:spPr>
      </p:pic>
      <p:sp>
        <p:nvSpPr>
          <p:cNvPr id="139" name="TextBox 138">
            <a:extLst>
              <a:ext uri="{FF2B5EF4-FFF2-40B4-BE49-F238E27FC236}">
                <a16:creationId xmlns:a16="http://schemas.microsoft.com/office/drawing/2014/main" id="{ADF42539-A545-4A95-8DAF-7F3B588A6CFF}"/>
              </a:ext>
            </a:extLst>
          </p:cNvPr>
          <p:cNvSpPr txBox="1"/>
          <p:nvPr/>
        </p:nvSpPr>
        <p:spPr>
          <a:xfrm>
            <a:off x="210043" y="6399214"/>
            <a:ext cx="10150726" cy="339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914309">
              <a:lnSpc>
                <a:spcPct val="75000"/>
              </a:lnSpc>
              <a:defRPr/>
            </a:pPr>
            <a:r>
              <a:rPr lang="ru-RU" sz="1050" i="1" dirty="0">
                <a:solidFill>
                  <a:prstClr val="black"/>
                </a:solidFill>
              </a:rPr>
              <a:t>A2.В каких случаях Вы обычно обращаетесь к врачу-гинекологу?А3</a:t>
            </a:r>
            <a:r>
              <a:rPr kumimoji="0" lang="ru-RU" sz="105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Почему вы не посещаете или редко посещаете врача-гинеколога? </a:t>
            </a:r>
            <a:endParaRPr kumimoji="0" lang="en-US" sz="105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lvl="0" algn="just" defTabSz="914309">
              <a:lnSpc>
                <a:spcPct val="75000"/>
              </a:lnSpc>
              <a:defRPr/>
            </a:pPr>
            <a:r>
              <a:rPr kumimoji="0" lang="ru-RU" sz="105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А9.Насколько вы согласны с утверждением: Профилактика – это наиболее эффективная забота о здоровье?</a:t>
            </a:r>
            <a:endParaRPr kumimoji="0" lang="uk-UA" sz="105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181E6F64-C0EC-4FE9-8AE4-7769DDC480D4}"/>
              </a:ext>
            </a:extLst>
          </p:cNvPr>
          <p:cNvSpPr txBox="1"/>
          <p:nvPr/>
        </p:nvSpPr>
        <p:spPr>
          <a:xfrm>
            <a:off x="217818" y="6160095"/>
            <a:ext cx="113517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База: Все респонденты </a:t>
            </a:r>
            <a:r>
              <a:rPr kumimoji="0" lang="ru-RU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wave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 N=817, </a:t>
            </a:r>
            <a:r>
              <a:rPr kumimoji="0" lang="ru-RU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wave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1 N=814</a:t>
            </a:r>
            <a:endParaRPr kumimoji="0" lang="ru-RU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41" name="Straight Connector 42">
            <a:extLst>
              <a:ext uri="{FF2B5EF4-FFF2-40B4-BE49-F238E27FC236}">
                <a16:creationId xmlns:a16="http://schemas.microsoft.com/office/drawing/2014/main" id="{1229325C-1F18-4064-BB58-DDF3D7199DA9}"/>
              </a:ext>
            </a:extLst>
          </p:cNvPr>
          <p:cNvCxnSpPr>
            <a:cxnSpLocks/>
          </p:cNvCxnSpPr>
          <p:nvPr/>
        </p:nvCxnSpPr>
        <p:spPr>
          <a:xfrm>
            <a:off x="-21956" y="6380164"/>
            <a:ext cx="4608000" cy="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0A4591"/>
                </a:gs>
                <a:gs pos="29000">
                  <a:srgbClr val="0868B9"/>
                </a:gs>
                <a:gs pos="61000">
                  <a:srgbClr val="06A9D2"/>
                </a:gs>
                <a:gs pos="84000">
                  <a:srgbClr val="05CFC6"/>
                </a:gs>
              </a:gsLst>
              <a:lin ang="0" scaled="1"/>
              <a:tileRect/>
            </a:gradFill>
            <a:prstDash val="solid"/>
          </a:ln>
          <a:effectLst/>
        </p:spPr>
      </p:cxnSp>
      <p:sp>
        <p:nvSpPr>
          <p:cNvPr id="8" name="Заголовок 3">
            <a:extLst>
              <a:ext uri="{FF2B5EF4-FFF2-40B4-BE49-F238E27FC236}">
                <a16:creationId xmlns:a16="http://schemas.microsoft.com/office/drawing/2014/main" id="{9B938736-7F0E-4503-A26F-0B495C728F18}"/>
              </a:ext>
            </a:extLst>
          </p:cNvPr>
          <p:cNvSpPr txBox="1">
            <a:spLocks/>
          </p:cNvSpPr>
          <p:nvPr/>
        </p:nvSpPr>
        <p:spPr>
          <a:xfrm>
            <a:off x="111236" y="-21065"/>
            <a:ext cx="9722360" cy="94549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lvl="0" indent="0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4000" b="1" dirty="0">
                <a:gradFill flip="none" rotWithShape="1">
                  <a:gsLst>
                    <a:gs pos="0">
                      <a:srgbClr val="00A9D6"/>
                    </a:gs>
                    <a:gs pos="36000">
                      <a:srgbClr val="005B9D"/>
                    </a:gs>
                    <a:gs pos="62000">
                      <a:srgbClr val="003B86"/>
                    </a:gs>
                  </a:gsLst>
                  <a:lin ang="10800000" scaled="1"/>
                  <a:tileRect/>
                </a:gradFill>
                <a:latin typeface="+mn-lt"/>
                <a:ea typeface="+mn-ea"/>
                <a:cs typeface="+mn-cs"/>
              </a:rPr>
              <a:t>ОБРАЩЕНИЕ К ВРАЧУ-ГИНЕКОЛОГУ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A37CDE1-7B9E-44A0-9A99-3EB00362633D}"/>
              </a:ext>
            </a:extLst>
          </p:cNvPr>
          <p:cNvSpPr txBox="1"/>
          <p:nvPr/>
        </p:nvSpPr>
        <p:spPr>
          <a:xfrm>
            <a:off x="652566" y="1055508"/>
            <a:ext cx="4632840" cy="319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noProof="1">
                <a:solidFill>
                  <a:srgbClr val="000000"/>
                </a:solidFill>
                <a:latin typeface="Calibri" panose="020F0502020204030204"/>
              </a:rPr>
              <a:t>Посещение врача-гинеколога</a:t>
            </a:r>
            <a:endParaRPr lang="ru-RU" b="1" dirty="0">
              <a:solidFill>
                <a:srgbClr val="000000"/>
              </a:solidFill>
              <a:latin typeface="Calibri" panose="020F0502020204030204"/>
            </a:endParaRPr>
          </a:p>
        </p:txBody>
      </p: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3EADB0BB-912B-4647-9A0A-C1ECA7DD1563}"/>
              </a:ext>
            </a:extLst>
          </p:cNvPr>
          <p:cNvGrpSpPr/>
          <p:nvPr/>
        </p:nvGrpSpPr>
        <p:grpSpPr>
          <a:xfrm>
            <a:off x="8476318" y="3293706"/>
            <a:ext cx="3672235" cy="3105507"/>
            <a:chOff x="8151098" y="663977"/>
            <a:chExt cx="3588009" cy="3374070"/>
          </a:xfrm>
        </p:grpSpPr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A6B3D14B-15D7-40B1-AA30-7FAB4E8D0FC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51098" y="663977"/>
              <a:ext cx="3588009" cy="337407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Овал 4">
              <a:extLst>
                <a:ext uri="{FF2B5EF4-FFF2-40B4-BE49-F238E27FC236}">
                  <a16:creationId xmlns:a16="http://schemas.microsoft.com/office/drawing/2014/main" id="{60DB1750-558A-438C-8603-20E5AA4F6099}"/>
                </a:ext>
              </a:extLst>
            </p:cNvPr>
            <p:cNvSpPr/>
            <p:nvPr/>
          </p:nvSpPr>
          <p:spPr>
            <a:xfrm>
              <a:off x="8596745" y="1062951"/>
              <a:ext cx="2648273" cy="271037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F7D56BBF-144E-4039-8BD5-C1BD31A2FC95}"/>
                </a:ext>
              </a:extLst>
            </p:cNvPr>
            <p:cNvSpPr txBox="1"/>
            <p:nvPr/>
          </p:nvSpPr>
          <p:spPr>
            <a:xfrm>
              <a:off x="8652438" y="2046610"/>
              <a:ext cx="2602573" cy="88511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ru-RU" sz="1600" b="1" dirty="0">
                  <a:solidFill>
                    <a:srgbClr val="000000"/>
                  </a:solidFill>
                </a:rPr>
                <a:t>Согласны с утверждением,  что «Профилактика – это наиболее эффективная забота о здоровье»</a:t>
              </a:r>
              <a:endParaRPr lang="uk-UA" sz="1600" b="1" i="0" u="none" strike="noStrike" dirty="0">
                <a:solidFill>
                  <a:srgbClr val="000000"/>
                </a:solidFill>
                <a:effectLst/>
              </a:endParaRPr>
            </a:p>
          </p:txBody>
        </p:sp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EC19B275-B8F9-44AE-9CC6-F40BFB3BC0A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5006" y="3169572"/>
              <a:ext cx="725810" cy="725810"/>
            </a:xfrm>
            <a:prstGeom prst="rect">
              <a:avLst/>
            </a:prstGeom>
          </p:spPr>
        </p:pic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C52B7E74-4AA4-491A-9C09-ABF53A06B383}"/>
                </a:ext>
              </a:extLst>
            </p:cNvPr>
            <p:cNvSpPr txBox="1"/>
            <p:nvPr/>
          </p:nvSpPr>
          <p:spPr>
            <a:xfrm>
              <a:off x="8699791" y="1321969"/>
              <a:ext cx="2545227" cy="77373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ru-RU" sz="5400" b="1" dirty="0">
                  <a:solidFill>
                    <a:srgbClr val="0C4486"/>
                  </a:solidFill>
                </a:rPr>
                <a:t>90</a:t>
              </a:r>
              <a:r>
                <a:rPr lang="ru-RU" sz="5400" b="1" i="0" u="none" strike="noStrike" dirty="0">
                  <a:solidFill>
                    <a:srgbClr val="0C4486"/>
                  </a:solidFill>
                  <a:effectLst/>
                </a:rPr>
                <a:t>%</a:t>
              </a:r>
              <a:endParaRPr lang="ru-RU" sz="5400" b="1" dirty="0">
                <a:solidFill>
                  <a:srgbClr val="0C4486"/>
                </a:solidFill>
              </a:endParaRPr>
            </a:p>
          </p:txBody>
        </p:sp>
      </p:grpSp>
      <p:sp>
        <p:nvSpPr>
          <p:cNvPr id="83" name="TextBox 82">
            <a:extLst>
              <a:ext uri="{FF2B5EF4-FFF2-40B4-BE49-F238E27FC236}">
                <a16:creationId xmlns:a16="http://schemas.microsoft.com/office/drawing/2014/main" id="{3439E683-B020-4042-AAD2-6D06B5A6AC6F}"/>
              </a:ext>
            </a:extLst>
          </p:cNvPr>
          <p:cNvSpPr txBox="1"/>
          <p:nvPr/>
        </p:nvSpPr>
        <p:spPr>
          <a:xfrm>
            <a:off x="5619801" y="1030836"/>
            <a:ext cx="4540719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b="1" noProof="1">
                <a:solidFill>
                  <a:srgbClr val="000000"/>
                </a:solidFill>
                <a:latin typeface="Calibri" panose="020F0502020204030204"/>
              </a:rPr>
              <a:t>Причин</a:t>
            </a:r>
            <a:r>
              <a:rPr lang="ru-RU" b="1" noProof="1">
                <a:solidFill>
                  <a:srgbClr val="000000"/>
                </a:solidFill>
                <a:latin typeface="Calibri" panose="020F0502020204030204"/>
              </a:rPr>
              <a:t>ы непосещения врача-гинеколога</a:t>
            </a:r>
            <a:endParaRPr lang="ru-RU" b="1" dirty="0">
              <a:solidFill>
                <a:srgbClr val="000000"/>
              </a:solidFill>
              <a:latin typeface="Calibri" panose="020F0502020204030204"/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783CDC8C-B5D5-45BE-9FD8-EF21E2A33C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7160651"/>
              </p:ext>
            </p:extLst>
          </p:nvPr>
        </p:nvGraphicFramePr>
        <p:xfrm>
          <a:off x="6827790" y="1350983"/>
          <a:ext cx="1518522" cy="30169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18522">
                  <a:extLst>
                    <a:ext uri="{9D8B030D-6E8A-4147-A177-3AD203B41FA5}">
                      <a16:colId xmlns:a16="http://schemas.microsoft.com/office/drawing/2014/main" val="361648826"/>
                    </a:ext>
                  </a:extLst>
                </a:gridCol>
              </a:tblGrid>
              <a:tr h="377124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80000"/>
                        </a:lnSpc>
                      </a:pPr>
                      <a:r>
                        <a:rPr lang="ru-RU" sz="12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Нет жалоб на здоровье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6036035"/>
                  </a:ext>
                </a:extLst>
              </a:tr>
              <a:tr h="377124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80000"/>
                        </a:lnSpc>
                      </a:pPr>
                      <a:r>
                        <a:rPr lang="ru-RU" sz="1200" b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Нет хорошего врача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8167354"/>
                  </a:ext>
                </a:extLst>
              </a:tr>
              <a:tr h="377124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80000"/>
                        </a:lnSpc>
                      </a:pPr>
                      <a:r>
                        <a:rPr lang="ru-RU" sz="1200" b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Дорогие анализы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39500"/>
                  </a:ext>
                </a:extLst>
              </a:tr>
              <a:tr h="377124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80000"/>
                        </a:lnSpc>
                      </a:pPr>
                      <a:r>
                        <a:rPr lang="ru-RU" sz="1200" b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Стесняюсь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6457162"/>
                  </a:ext>
                </a:extLst>
              </a:tr>
              <a:tr h="377124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80000"/>
                        </a:lnSpc>
                      </a:pPr>
                      <a:r>
                        <a:rPr lang="ru-RU" sz="1200" b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Нет времени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0794394"/>
                  </a:ext>
                </a:extLst>
              </a:tr>
              <a:tr h="377124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80000"/>
                        </a:lnSpc>
                      </a:pPr>
                      <a:r>
                        <a:rPr lang="ru-RU" sz="1200" b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Боюсь, что выявят какое-то заболевание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6283730"/>
                  </a:ext>
                </a:extLst>
              </a:tr>
              <a:tr h="377124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80000"/>
                        </a:lnSpc>
                      </a:pPr>
                      <a:r>
                        <a:rPr lang="ru-RU" sz="12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Сложно записаться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1003331"/>
                  </a:ext>
                </a:extLst>
              </a:tr>
              <a:tr h="377124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80000"/>
                        </a:lnSpc>
                      </a:pPr>
                      <a:r>
                        <a:rPr lang="ru-RU" sz="1200" b="0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Другое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5305667"/>
                  </a:ext>
                </a:extLst>
              </a:tr>
            </a:tbl>
          </a:graphicData>
        </a:graphic>
      </p:graphicFrame>
      <p:graphicFrame>
        <p:nvGraphicFramePr>
          <p:cNvPr id="37" name="Диаграмма 36">
            <a:extLst>
              <a:ext uri="{FF2B5EF4-FFF2-40B4-BE49-F238E27FC236}">
                <a16:creationId xmlns:a16="http://schemas.microsoft.com/office/drawing/2014/main" id="{C16EAE73-B986-4239-B740-FCF4331ED11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27685378"/>
              </p:ext>
            </p:extLst>
          </p:nvPr>
        </p:nvGraphicFramePr>
        <p:xfrm>
          <a:off x="8401445" y="1207973"/>
          <a:ext cx="2304391" cy="31893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38" name="Rectangle 37">
            <a:extLst>
              <a:ext uri="{FF2B5EF4-FFF2-40B4-BE49-F238E27FC236}">
                <a16:creationId xmlns:a16="http://schemas.microsoft.com/office/drawing/2014/main" id="{98FE2BDC-82E5-4F8F-8D9F-99956E1CF93B}"/>
              </a:ext>
            </a:extLst>
          </p:cNvPr>
          <p:cNvSpPr/>
          <p:nvPr/>
        </p:nvSpPr>
        <p:spPr>
          <a:xfrm>
            <a:off x="9786130" y="2422924"/>
            <a:ext cx="1242587" cy="42748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 algn="ctr" defTabSz="457200">
              <a:lnSpc>
                <a:spcPct val="80000"/>
              </a:lnSpc>
              <a:defRPr/>
            </a:pPr>
            <a:r>
              <a:rPr kumimoji="0" lang="uk-UA" sz="9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Преимущественно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возраст </a:t>
            </a:r>
            <a:r>
              <a:rPr kumimoji="0" lang="uk-UA" sz="9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18-2</a:t>
            </a: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9</a:t>
            </a:r>
            <a:r>
              <a:rPr lang="uk-UA" sz="900" b="1" dirty="0"/>
              <a:t> лет</a:t>
            </a:r>
            <a:endParaRPr kumimoji="0" lang="ru-RU" sz="9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dirty="0">
                <a:ln>
                  <a:noFill/>
                </a:ln>
                <a:solidFill>
                  <a:srgbClr val="27AE60"/>
                </a:solidFill>
                <a:effectLst/>
                <a:uLnTx/>
                <a:uFillTx/>
              </a:rPr>
              <a:t>38</a:t>
            </a: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27AE60"/>
                </a:solidFill>
                <a:effectLst/>
                <a:uLnTx/>
                <a:uFillTx/>
              </a:rPr>
              <a:t>%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27AE60"/>
              </a:solidFill>
              <a:effectLst/>
              <a:uLnTx/>
              <a:uFillTx/>
            </a:endParaRPr>
          </a:p>
        </p:txBody>
      </p:sp>
      <p:sp>
        <p:nvSpPr>
          <p:cNvPr id="39" name="Облачко с текстом: прямоугольное 38">
            <a:extLst>
              <a:ext uri="{FF2B5EF4-FFF2-40B4-BE49-F238E27FC236}">
                <a16:creationId xmlns:a16="http://schemas.microsoft.com/office/drawing/2014/main" id="{583EB7B1-293A-4BB7-B766-A99F59902228}"/>
              </a:ext>
            </a:extLst>
          </p:cNvPr>
          <p:cNvSpPr/>
          <p:nvPr/>
        </p:nvSpPr>
        <p:spPr>
          <a:xfrm rot="10800000">
            <a:off x="9926035" y="2428268"/>
            <a:ext cx="992641" cy="432104"/>
          </a:xfrm>
          <a:prstGeom prst="wedgeRectCallout">
            <a:avLst>
              <a:gd name="adj1" fmla="val 77103"/>
              <a:gd name="adj2" fmla="val -10840"/>
            </a:avLst>
          </a:prstGeom>
          <a:noFill/>
          <a:ln w="12700">
            <a:solidFill>
              <a:srgbClr val="BFBFB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schemeClr val="tx1"/>
              </a:solidFill>
            </a:endParaRPr>
          </a:p>
        </p:txBody>
      </p:sp>
      <p:cxnSp>
        <p:nvCxnSpPr>
          <p:cNvPr id="54" name="Соединитель: изогнутый 53">
            <a:extLst>
              <a:ext uri="{FF2B5EF4-FFF2-40B4-BE49-F238E27FC236}">
                <a16:creationId xmlns:a16="http://schemas.microsoft.com/office/drawing/2014/main" id="{FD0C5A05-A711-461D-BCF8-ED45C1C2B84C}"/>
              </a:ext>
            </a:extLst>
          </p:cNvPr>
          <p:cNvCxnSpPr>
            <a:cxnSpLocks/>
          </p:cNvCxnSpPr>
          <p:nvPr/>
        </p:nvCxnSpPr>
        <p:spPr>
          <a:xfrm flipV="1">
            <a:off x="4228131" y="1201654"/>
            <a:ext cx="1564051" cy="1410663"/>
          </a:xfrm>
          <a:prstGeom prst="curvedConnector3">
            <a:avLst/>
          </a:prstGeom>
          <a:ln w="28575">
            <a:solidFill>
              <a:srgbClr val="0C448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B7BEB457-F487-41FC-9085-195B6C4EFF4C}"/>
              </a:ext>
            </a:extLst>
          </p:cNvPr>
          <p:cNvSpPr txBox="1"/>
          <p:nvPr/>
        </p:nvSpPr>
        <p:spPr>
          <a:xfrm>
            <a:off x="268167" y="5912910"/>
            <a:ext cx="2776238" cy="2169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9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3% - Затрудняются ответить</a:t>
            </a:r>
          </a:p>
        </p:txBody>
      </p:sp>
      <p:cxnSp>
        <p:nvCxnSpPr>
          <p:cNvPr id="59" name="Прямая соединительная линия 58">
            <a:extLst>
              <a:ext uri="{FF2B5EF4-FFF2-40B4-BE49-F238E27FC236}">
                <a16:creationId xmlns:a16="http://schemas.microsoft.com/office/drawing/2014/main" id="{D0FE161A-DBC9-4FBB-8F43-BBCAEC78B601}"/>
              </a:ext>
            </a:extLst>
          </p:cNvPr>
          <p:cNvCxnSpPr>
            <a:cxnSpLocks/>
          </p:cNvCxnSpPr>
          <p:nvPr/>
        </p:nvCxnSpPr>
        <p:spPr>
          <a:xfrm>
            <a:off x="2862318" y="4271767"/>
            <a:ext cx="0" cy="288000"/>
          </a:xfrm>
          <a:prstGeom prst="line">
            <a:avLst/>
          </a:prstGeom>
          <a:ln w="19050">
            <a:solidFill>
              <a:srgbClr val="0C44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0" name="Диаграмма 59">
            <a:extLst>
              <a:ext uri="{FF2B5EF4-FFF2-40B4-BE49-F238E27FC236}">
                <a16:creationId xmlns:a16="http://schemas.microsoft.com/office/drawing/2014/main" id="{03112C41-7EE7-4CC2-A947-CA5706522A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06994565"/>
              </p:ext>
            </p:extLst>
          </p:nvPr>
        </p:nvGraphicFramePr>
        <p:xfrm>
          <a:off x="242790" y="4584161"/>
          <a:ext cx="5549392" cy="762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CB28506B-C392-4902-A18C-951158F42D19}"/>
              </a:ext>
            </a:extLst>
          </p:cNvPr>
          <p:cNvSpPr/>
          <p:nvPr/>
        </p:nvSpPr>
        <p:spPr>
          <a:xfrm>
            <a:off x="296624" y="4563221"/>
            <a:ext cx="5513869" cy="1571267"/>
          </a:xfrm>
          <a:prstGeom prst="rect">
            <a:avLst/>
          </a:prstGeom>
          <a:noFill/>
          <a:ln w="19050">
            <a:solidFill>
              <a:srgbClr val="0C44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C752AC0B-95BF-41EF-AE2F-FB5E5A0DB9FC}"/>
              </a:ext>
            </a:extLst>
          </p:cNvPr>
          <p:cNvSpPr txBox="1"/>
          <p:nvPr/>
        </p:nvSpPr>
        <p:spPr>
          <a:xfrm>
            <a:off x="6237829" y="4679518"/>
            <a:ext cx="2499712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1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База</a:t>
            </a:r>
            <a:r>
              <a:rPr kumimoji="0" lang="aa-ET" sz="1000" b="0" i="1" u="none" strike="noStrike" kern="1200" cap="none" spc="0" normalizeH="0" baseline="0" noProof="1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r>
              <a:rPr kumimoji="0" lang="uk-UA" sz="1000" b="0" i="1" u="none" strike="noStrike" kern="1200" cap="none" spc="0" normalizeH="0" baseline="0" noProof="1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1000" b="0" i="1" u="none" strike="noStrike" kern="1200" cap="none" spc="0" normalizeH="0" baseline="0" noProof="1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те, кто не помсещают или редко посещают врача-гинеколога,</a:t>
            </a:r>
            <a:r>
              <a:rPr kumimoji="0" lang="uk-UA" sz="1000" b="0" i="1" u="none" strike="noStrike" kern="1200" cap="none" spc="0" normalizeH="0" baseline="0" noProof="1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000" b="0" i="1" u="none" strike="noStrike" kern="1200" cap="none" spc="0" normalizeH="0" baseline="0" noProof="1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N=</a:t>
            </a:r>
            <a:r>
              <a:rPr lang="uk-UA" sz="1000" i="1" noProof="1">
                <a:solidFill>
                  <a:srgbClr val="FFFFFF">
                    <a:lumMod val="50000"/>
                  </a:srgbClr>
                </a:solidFill>
                <a:latin typeface="Calibri" panose="020F0502020204030204"/>
              </a:rPr>
              <a:t>139</a:t>
            </a:r>
            <a:endParaRPr kumimoji="0" lang="uk-UA" sz="1000" b="0" i="1" u="none" strike="noStrike" kern="1200" cap="none" spc="0" normalizeH="0" baseline="0" noProof="1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D2DCC12A-496C-495D-9E0E-4F17A4729210}"/>
              </a:ext>
            </a:extLst>
          </p:cNvPr>
          <p:cNvSpPr txBox="1"/>
          <p:nvPr/>
        </p:nvSpPr>
        <p:spPr>
          <a:xfrm>
            <a:off x="6416202" y="4374767"/>
            <a:ext cx="2776238" cy="237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05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</a:t>
            </a:r>
            <a:r>
              <a:rPr lang="ru-RU" sz="105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% - Затрудняются ответить</a:t>
            </a:r>
            <a:r>
              <a:rPr lang="en-US" sz="105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– 3%</a:t>
            </a:r>
            <a:endParaRPr lang="ru-RU" sz="105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36" name="Диаграмма 35">
            <a:extLst>
              <a:ext uri="{FF2B5EF4-FFF2-40B4-BE49-F238E27FC236}">
                <a16:creationId xmlns:a16="http://schemas.microsoft.com/office/drawing/2014/main" id="{66B7935B-A6CF-4587-A115-9A97FCB128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01365193"/>
              </p:ext>
            </p:extLst>
          </p:nvPr>
        </p:nvGraphicFramePr>
        <p:xfrm>
          <a:off x="4486383" y="1185390"/>
          <a:ext cx="2304391" cy="31893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48" name="TextBox 47">
            <a:extLst>
              <a:ext uri="{FF2B5EF4-FFF2-40B4-BE49-F238E27FC236}">
                <a16:creationId xmlns:a16="http://schemas.microsoft.com/office/drawing/2014/main" id="{0EB22E3E-711E-4F96-A48B-F57AED3D3286}"/>
              </a:ext>
            </a:extLst>
          </p:cNvPr>
          <p:cNvSpPr txBox="1"/>
          <p:nvPr/>
        </p:nvSpPr>
        <p:spPr>
          <a:xfrm>
            <a:off x="455912" y="4316278"/>
            <a:ext cx="4632840" cy="319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noProof="1">
                <a:solidFill>
                  <a:srgbClr val="000000"/>
                </a:solidFill>
                <a:latin typeface="Calibri" panose="020F0502020204030204"/>
              </a:rPr>
              <a:t>Причины обращения к врачу-гинекологу</a:t>
            </a:r>
            <a:endParaRPr lang="ru-RU" b="1" dirty="0">
              <a:solidFill>
                <a:srgbClr val="000000"/>
              </a:solidFill>
              <a:latin typeface="Calibri" panose="020F0502020204030204"/>
            </a:endParaRPr>
          </a:p>
        </p:txBody>
      </p: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430D64E5-F8DF-419B-91E0-6AD512FCF6CC}"/>
              </a:ext>
            </a:extLst>
          </p:cNvPr>
          <p:cNvGrpSpPr/>
          <p:nvPr/>
        </p:nvGrpSpPr>
        <p:grpSpPr>
          <a:xfrm>
            <a:off x="8685534" y="6454992"/>
            <a:ext cx="2884074" cy="415498"/>
            <a:chOff x="3597089" y="5126847"/>
            <a:chExt cx="3152755" cy="415498"/>
          </a:xfrm>
        </p:grpSpPr>
        <p:sp>
          <p:nvSpPr>
            <p:cNvPr id="47" name="Rectangle 21">
              <a:extLst>
                <a:ext uri="{FF2B5EF4-FFF2-40B4-BE49-F238E27FC236}">
                  <a16:creationId xmlns:a16="http://schemas.microsoft.com/office/drawing/2014/main" id="{C80035DC-3DAA-428D-9185-1EE7E5565B67}"/>
                </a:ext>
              </a:extLst>
            </p:cNvPr>
            <p:cNvSpPr/>
            <p:nvPr/>
          </p:nvSpPr>
          <p:spPr>
            <a:xfrm>
              <a:off x="3714145" y="5126847"/>
              <a:ext cx="3035699" cy="4154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- </a:t>
              </a:r>
              <a:r>
                <a:rPr kumimoji="0" lang="ru-RU" sz="1000" i="0" u="none" strike="noStrike" kern="1200" cap="none" spc="0" normalizeH="0" baseline="0" noProof="0" dirty="0">
                  <a:ln>
                    <a:noFill/>
                  </a:ln>
                  <a:solidFill>
                    <a:srgbClr val="45484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статистически значимо </a:t>
              </a:r>
              <a:r>
                <a:rPr kumimoji="0" lang="ru-RU" sz="100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выше</a:t>
              </a:r>
              <a:r>
                <a:rPr kumimoji="0" lang="en-US" sz="10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/</a:t>
              </a:r>
              <a:r>
                <a:rPr kumimoji="0" lang="ru-RU" sz="100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ниже </a:t>
              </a:r>
              <a:r>
                <a:rPr kumimoji="0" lang="ru-RU" sz="1000" i="0" u="none" strike="noStrike" kern="1200" cap="none" spc="0" normalizeH="0" baseline="0" noProof="0" dirty="0">
                  <a:ln>
                    <a:noFill/>
                  </a:ln>
                  <a:solidFill>
                    <a:srgbClr val="45484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на уровне 95%</a:t>
              </a:r>
              <a:r>
                <a:rPr kumimoji="0" lang="ru-UA" sz="1000" i="0" u="none" strike="noStrike" kern="1200" cap="none" spc="0" normalizeH="0" baseline="0" noProof="0" dirty="0">
                  <a:ln>
                    <a:noFill/>
                  </a:ln>
                  <a:solidFill>
                    <a:srgbClr val="45484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ru-RU" sz="1000" i="0" u="none" strike="noStrike" kern="1200" cap="none" spc="0" normalizeH="0" baseline="0" noProof="0" dirty="0">
                  <a:ln>
                    <a:noFill/>
                  </a:ln>
                  <a:solidFill>
                    <a:srgbClr val="45484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в</a:t>
              </a:r>
              <a:r>
                <a:rPr kumimoji="0" lang="ru-UA" sz="1000" i="0" u="none" strike="noStrike" kern="1200" cap="none" spc="0" normalizeH="0" baseline="0" noProof="0" dirty="0">
                  <a:ln>
                    <a:noFill/>
                  </a:ln>
                  <a:solidFill>
                    <a:srgbClr val="45484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ru-RU" sz="1000" i="0" u="none" strike="noStrike" kern="1200" cap="none" spc="0" normalizeH="0" baseline="0" noProof="0" dirty="0">
                  <a:ln>
                    <a:noFill/>
                  </a:ln>
                  <a:solidFill>
                    <a:srgbClr val="45484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с</a:t>
              </a:r>
              <a:r>
                <a:rPr lang="ru-UA" sz="1000" dirty="0">
                  <a:solidFill>
                    <a:srgbClr val="45484F"/>
                  </a:solidFill>
                  <a:latin typeface="Calibri" panose="020F0502020204030204"/>
                </a:rPr>
                <a:t>равнении с предыдущей волной</a:t>
              </a:r>
              <a:endParaRPr kumimoji="0" lang="x-none" sz="1000" i="0" u="none" strike="noStrike" kern="1200" cap="none" spc="0" normalizeH="0" baseline="0" noProof="0" dirty="0">
                <a:ln>
                  <a:noFill/>
                </a:ln>
                <a:solidFill>
                  <a:srgbClr val="45484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49" name="Группа 48">
              <a:extLst>
                <a:ext uri="{FF2B5EF4-FFF2-40B4-BE49-F238E27FC236}">
                  <a16:creationId xmlns:a16="http://schemas.microsoft.com/office/drawing/2014/main" id="{E2CE8D1C-C602-4DC8-B449-843EBB284A3C}"/>
                </a:ext>
              </a:extLst>
            </p:cNvPr>
            <p:cNvGrpSpPr/>
            <p:nvPr/>
          </p:nvGrpSpPr>
          <p:grpSpPr>
            <a:xfrm>
              <a:off x="3597089" y="5233008"/>
              <a:ext cx="115139" cy="225728"/>
              <a:chOff x="3896797" y="4372125"/>
              <a:chExt cx="115139" cy="225728"/>
            </a:xfrm>
          </p:grpSpPr>
          <p:sp>
            <p:nvSpPr>
              <p:cNvPr id="50" name="Line 28">
                <a:extLst>
                  <a:ext uri="{FF2B5EF4-FFF2-40B4-BE49-F238E27FC236}">
                    <a16:creationId xmlns:a16="http://schemas.microsoft.com/office/drawing/2014/main" id="{96CDF1E0-2DEB-426F-B81D-B95F9DC582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11936" y="4381853"/>
                <a:ext cx="0" cy="21600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lIns="91428" tIns="45714" rIns="91428" bIns="45714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/>
                  <a:ea typeface="+mn-ea"/>
                  <a:cs typeface="+mn-cs"/>
                </a:endParaRPr>
              </a:p>
            </p:txBody>
          </p:sp>
          <p:sp>
            <p:nvSpPr>
              <p:cNvPr id="52" name="Line 140">
                <a:extLst>
                  <a:ext uri="{FF2B5EF4-FFF2-40B4-BE49-F238E27FC236}">
                    <a16:creationId xmlns:a16="http://schemas.microsoft.com/office/drawing/2014/main" id="{1E55B438-ADE1-40C8-8AC5-52260DBBCB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96797" y="4372125"/>
                <a:ext cx="0" cy="216000"/>
              </a:xfrm>
              <a:prstGeom prst="line">
                <a:avLst/>
              </a:prstGeom>
              <a:noFill/>
              <a:ln w="38100">
                <a:solidFill>
                  <a:srgbClr val="00B050"/>
                </a:solidFill>
                <a:round/>
                <a:headEnd/>
                <a:tailEnd type="triangle" w="med" len="med"/>
              </a:ln>
            </p:spPr>
            <p:txBody>
              <a:bodyPr lIns="91428" tIns="45714" rIns="91428" bIns="45714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/>
                  <a:ea typeface="+mn-ea"/>
                  <a:cs typeface="+mn-cs"/>
                </a:endParaRPr>
              </a:p>
            </p:txBody>
          </p:sp>
        </p:grp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16BED05A-7188-4514-ACBD-C5BC6A4AC68A}"/>
              </a:ext>
            </a:extLst>
          </p:cNvPr>
          <p:cNvSpPr txBox="1"/>
          <p:nvPr/>
        </p:nvSpPr>
        <p:spPr>
          <a:xfrm>
            <a:off x="10204834" y="1045982"/>
            <a:ext cx="591060" cy="319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noProof="1">
                <a:solidFill>
                  <a:srgbClr val="000000"/>
                </a:solidFill>
                <a:latin typeface="Calibri" panose="020F0502020204030204"/>
              </a:rPr>
              <a:t>w2</a:t>
            </a:r>
            <a:endParaRPr lang="ru-RU" b="1" dirty="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CDA4C60A-22FF-41B0-91CA-8D674DED3B4D}"/>
              </a:ext>
            </a:extLst>
          </p:cNvPr>
          <p:cNvSpPr txBox="1"/>
          <p:nvPr/>
        </p:nvSpPr>
        <p:spPr>
          <a:xfrm>
            <a:off x="4671474" y="1011890"/>
            <a:ext cx="591060" cy="319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noProof="1">
                <a:solidFill>
                  <a:srgbClr val="000000"/>
                </a:solidFill>
                <a:latin typeface="Calibri" panose="020F0502020204030204"/>
              </a:rPr>
              <a:t>w</a:t>
            </a:r>
            <a:r>
              <a:rPr lang="ru-RU" b="1" noProof="1">
                <a:solidFill>
                  <a:srgbClr val="000000"/>
                </a:solidFill>
                <a:latin typeface="Calibri" panose="020F0502020204030204"/>
              </a:rPr>
              <a:t>1</a:t>
            </a:r>
            <a:endParaRPr lang="ru-RU" b="1" dirty="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57" name="Line 28">
            <a:extLst>
              <a:ext uri="{FF2B5EF4-FFF2-40B4-BE49-F238E27FC236}">
                <a16:creationId xmlns:a16="http://schemas.microsoft.com/office/drawing/2014/main" id="{4674B72F-FAB5-489E-98E1-4CE6CA52C639}"/>
              </a:ext>
            </a:extLst>
          </p:cNvPr>
          <p:cNvSpPr>
            <a:spLocks noChangeShapeType="1"/>
          </p:cNvSpPr>
          <p:nvPr/>
        </p:nvSpPr>
        <p:spPr bwMode="auto">
          <a:xfrm>
            <a:off x="9624395" y="2206924"/>
            <a:ext cx="0" cy="216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lIns="91428" tIns="45714" rIns="91428" bIns="45714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58" name="Line 28">
            <a:extLst>
              <a:ext uri="{FF2B5EF4-FFF2-40B4-BE49-F238E27FC236}">
                <a16:creationId xmlns:a16="http://schemas.microsoft.com/office/drawing/2014/main" id="{AD220C07-DBCD-4F34-80C0-71D9E8121428}"/>
              </a:ext>
            </a:extLst>
          </p:cNvPr>
          <p:cNvSpPr>
            <a:spLocks noChangeShapeType="1"/>
          </p:cNvSpPr>
          <p:nvPr/>
        </p:nvSpPr>
        <p:spPr bwMode="auto">
          <a:xfrm>
            <a:off x="9375579" y="2978286"/>
            <a:ext cx="0" cy="216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lIns="91428" tIns="45714" rIns="91428" bIns="45714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62" name="Line 140">
            <a:extLst>
              <a:ext uri="{FF2B5EF4-FFF2-40B4-BE49-F238E27FC236}">
                <a16:creationId xmlns:a16="http://schemas.microsoft.com/office/drawing/2014/main" id="{1C21D238-B7DB-4FDD-B4F5-218C340DC09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500407" y="2570509"/>
            <a:ext cx="0" cy="216000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 type="triangle" w="med" len="med"/>
          </a:ln>
        </p:spPr>
        <p:txBody>
          <a:bodyPr lIns="91428" tIns="45714" rIns="91428" bIns="45714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4D483C43-3FAA-4679-8504-4598B286816F}"/>
              </a:ext>
            </a:extLst>
          </p:cNvPr>
          <p:cNvSpPr txBox="1"/>
          <p:nvPr/>
        </p:nvSpPr>
        <p:spPr>
          <a:xfrm>
            <a:off x="9752233" y="5326480"/>
            <a:ext cx="11657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i="1" dirty="0">
                <a:solidFill>
                  <a:schemeClr val="bg1">
                    <a:lumMod val="65000"/>
                  </a:schemeClr>
                </a:solidFill>
                <a:latin typeface="Calibri" panose="020F0502020204030204"/>
              </a:rPr>
              <a:t>wave </a:t>
            </a:r>
            <a:r>
              <a:rPr lang="uk-UA" sz="1400" b="1" i="1" dirty="0">
                <a:solidFill>
                  <a:schemeClr val="bg1">
                    <a:lumMod val="65000"/>
                  </a:schemeClr>
                </a:solidFill>
                <a:latin typeface="Calibri" panose="020F0502020204030204"/>
              </a:rPr>
              <a:t>1 - 91</a:t>
            </a:r>
            <a:r>
              <a:rPr kumimoji="0" lang="uk-UA" sz="1400" b="1" i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  <a:endParaRPr kumimoji="0" lang="ru-RU" sz="1400" b="1" i="1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A16DC336-615C-4ECE-B80D-D2505E18B034}"/>
              </a:ext>
            </a:extLst>
          </p:cNvPr>
          <p:cNvSpPr txBox="1"/>
          <p:nvPr/>
        </p:nvSpPr>
        <p:spPr>
          <a:xfrm>
            <a:off x="2288834" y="3617322"/>
            <a:ext cx="11657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i="1" dirty="0">
                <a:solidFill>
                  <a:schemeClr val="bg1">
                    <a:lumMod val="65000"/>
                  </a:schemeClr>
                </a:solidFill>
                <a:latin typeface="Calibri" panose="020F0502020204030204"/>
              </a:rPr>
              <a:t>wave </a:t>
            </a:r>
            <a:r>
              <a:rPr lang="uk-UA" sz="1400" b="1" i="1" dirty="0">
                <a:solidFill>
                  <a:schemeClr val="bg1">
                    <a:lumMod val="65000"/>
                  </a:schemeClr>
                </a:solidFill>
                <a:latin typeface="Calibri" panose="020F0502020204030204"/>
              </a:rPr>
              <a:t>1 - 23</a:t>
            </a:r>
            <a:r>
              <a:rPr kumimoji="0" lang="uk-UA" sz="1400" b="1" i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  <a:endParaRPr kumimoji="0" lang="ru-RU" sz="1400" b="1" i="1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Line 28">
            <a:extLst>
              <a:ext uri="{FF2B5EF4-FFF2-40B4-BE49-F238E27FC236}">
                <a16:creationId xmlns:a16="http://schemas.microsoft.com/office/drawing/2014/main" id="{451D36A9-4A7D-425A-A5A6-2AB9D1FA7E15}"/>
              </a:ext>
            </a:extLst>
          </p:cNvPr>
          <p:cNvSpPr>
            <a:spLocks noChangeShapeType="1"/>
          </p:cNvSpPr>
          <p:nvPr/>
        </p:nvSpPr>
        <p:spPr bwMode="auto">
          <a:xfrm>
            <a:off x="3767882" y="2434516"/>
            <a:ext cx="0" cy="216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lIns="91428" tIns="45714" rIns="91428" bIns="45714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4B0EF86-9FF5-6069-8503-988BCA681A70}"/>
              </a:ext>
            </a:extLst>
          </p:cNvPr>
          <p:cNvSpPr txBox="1"/>
          <p:nvPr/>
        </p:nvSpPr>
        <p:spPr>
          <a:xfrm>
            <a:off x="-190514" y="3357080"/>
            <a:ext cx="2033067" cy="7860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400" b="1" dirty="0">
                <a:solidFill>
                  <a:srgbClr val="000000"/>
                </a:solidFill>
              </a:rPr>
              <a:t>На 6% уменьшилось количество редко-посещающих гинеколога</a:t>
            </a:r>
            <a:endParaRPr lang="uk-UA" sz="1400" b="1" i="0" u="none" strike="noStrike" dirty="0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717091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164487CF-C464-432E-BCC4-9E7EED64C457}"/>
              </a:ext>
            </a:extLst>
          </p:cNvPr>
          <p:cNvGrpSpPr>
            <a:grpSpLocks noChangeAspect="1"/>
          </p:cNvGrpSpPr>
          <p:nvPr/>
        </p:nvGrpSpPr>
        <p:grpSpPr>
          <a:xfrm>
            <a:off x="1771992" y="5317400"/>
            <a:ext cx="822960" cy="822987"/>
            <a:chOff x="376829" y="3122967"/>
            <a:chExt cx="1645920" cy="1645973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54" name="Внешний овал">
              <a:extLst>
                <a:ext uri="{FF2B5EF4-FFF2-40B4-BE49-F238E27FC236}">
                  <a16:creationId xmlns:a16="http://schemas.microsoft.com/office/drawing/2014/main" id="{2A26E4CB-4933-4E19-A893-C7F6A5E5772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76026" y="3222190"/>
              <a:ext cx="1447527" cy="1447527"/>
            </a:xfrm>
            <a:prstGeom prst="ellipse">
              <a:avLst/>
            </a:prstGeom>
            <a:solidFill>
              <a:srgbClr val="0C4486"/>
            </a:solidFill>
            <a:ln w="9525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76B1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aphicFrame>
          <p:nvGraphicFramePr>
            <p:cNvPr id="55" name="Диаграмма Excel">
              <a:extLst>
                <a:ext uri="{FF2B5EF4-FFF2-40B4-BE49-F238E27FC236}">
                  <a16:creationId xmlns:a16="http://schemas.microsoft.com/office/drawing/2014/main" id="{6E3FC216-74F2-4870-BF98-99E6EC4BC7F4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76829" y="3122967"/>
            <a:ext cx="1645920" cy="164597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56" name="точки">
              <a:extLst>
                <a:ext uri="{FF2B5EF4-FFF2-40B4-BE49-F238E27FC236}">
                  <a16:creationId xmlns:a16="http://schemas.microsoft.com/office/drawing/2014/main" id="{8D37506D-076D-4FB5-AC78-FA9E35AF006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3294" y="3359458"/>
              <a:ext cx="1172990" cy="1172990"/>
            </a:xfrm>
            <a:prstGeom prst="ellipse">
              <a:avLst/>
            </a:prstGeom>
            <a:noFill/>
            <a:ln w="40005" cap="rnd" cmpd="sng" algn="ctr">
              <a:solidFill>
                <a:srgbClr val="FFFFFF">
                  <a:alpha val="68000"/>
                </a:srgbClr>
              </a:solidFill>
              <a:prstDash val="sysDot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06" name="Скругленный прямоугольник 22">
            <a:extLst>
              <a:ext uri="{FF2B5EF4-FFF2-40B4-BE49-F238E27FC236}">
                <a16:creationId xmlns:a16="http://schemas.microsoft.com/office/drawing/2014/main" id="{BB6920D6-5C4D-4B38-895E-241164DEE6E6}"/>
              </a:ext>
            </a:extLst>
          </p:cNvPr>
          <p:cNvSpPr/>
          <p:nvPr/>
        </p:nvSpPr>
        <p:spPr>
          <a:xfrm>
            <a:off x="377841" y="935377"/>
            <a:ext cx="11519991" cy="1552632"/>
          </a:xfrm>
          <a:prstGeom prst="roundRect">
            <a:avLst>
              <a:gd name="adj" fmla="val 5587"/>
            </a:avLst>
          </a:prstGeom>
          <a:solidFill>
            <a:schemeClr val="bg1"/>
          </a:solidFill>
          <a:ln w="25400" cap="flat">
            <a:noFill/>
            <a:prstDash val="solid"/>
            <a:miter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27292D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EAAA8F6-D81B-4318-9555-3AECDADFF74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275"/>
          <a:stretch/>
        </p:blipFill>
        <p:spPr>
          <a:xfrm>
            <a:off x="10423384" y="179555"/>
            <a:ext cx="1716362" cy="317990"/>
          </a:xfrm>
          <a:prstGeom prst="rect">
            <a:avLst/>
          </a:prstGeom>
        </p:spPr>
      </p:pic>
      <p:sp>
        <p:nvSpPr>
          <p:cNvPr id="139" name="TextBox 138">
            <a:extLst>
              <a:ext uri="{FF2B5EF4-FFF2-40B4-BE49-F238E27FC236}">
                <a16:creationId xmlns:a16="http://schemas.microsoft.com/office/drawing/2014/main" id="{ADF42539-A545-4A95-8DAF-7F3B588A6CFF}"/>
              </a:ext>
            </a:extLst>
          </p:cNvPr>
          <p:cNvSpPr txBox="1"/>
          <p:nvPr/>
        </p:nvSpPr>
        <p:spPr>
          <a:xfrm>
            <a:off x="210043" y="6399214"/>
            <a:ext cx="10150726" cy="2187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309" rtl="0" eaLnBrk="1" fontAlgn="auto" latinLnBrk="0" hangingPunct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А5.Как часто вы обычно посещаете врача-гинеколога? А6.С какой целью вы чаще всего посещали врача-гинеколога за последние три года?  </a:t>
            </a:r>
            <a:endParaRPr kumimoji="0" lang="uk-UA" sz="105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181E6F64-C0EC-4FE9-8AE4-7769DDC480D4}"/>
              </a:ext>
            </a:extLst>
          </p:cNvPr>
          <p:cNvSpPr txBox="1"/>
          <p:nvPr/>
        </p:nvSpPr>
        <p:spPr>
          <a:xfrm>
            <a:off x="217818" y="6160095"/>
            <a:ext cx="113517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База: Все респонденты </a:t>
            </a:r>
            <a:r>
              <a:rPr kumimoji="0" lang="ru-RU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wave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 N=817, </a:t>
            </a:r>
            <a:r>
              <a:rPr kumimoji="0" lang="ru-RU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wave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1 N=814</a:t>
            </a:r>
            <a:endParaRPr kumimoji="0" lang="ru-RU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41" name="Straight Connector 42">
            <a:extLst>
              <a:ext uri="{FF2B5EF4-FFF2-40B4-BE49-F238E27FC236}">
                <a16:creationId xmlns:a16="http://schemas.microsoft.com/office/drawing/2014/main" id="{1229325C-1F18-4064-BB58-DDF3D7199DA9}"/>
              </a:ext>
            </a:extLst>
          </p:cNvPr>
          <p:cNvCxnSpPr>
            <a:cxnSpLocks/>
          </p:cNvCxnSpPr>
          <p:nvPr/>
        </p:nvCxnSpPr>
        <p:spPr>
          <a:xfrm>
            <a:off x="-21956" y="6380164"/>
            <a:ext cx="4608000" cy="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0A4591"/>
                </a:gs>
                <a:gs pos="29000">
                  <a:srgbClr val="0868B9"/>
                </a:gs>
                <a:gs pos="61000">
                  <a:srgbClr val="06A9D2"/>
                </a:gs>
                <a:gs pos="84000">
                  <a:srgbClr val="05CFC6"/>
                </a:gs>
              </a:gsLst>
              <a:lin ang="0" scaled="1"/>
              <a:tileRect/>
            </a:gradFill>
            <a:prstDash val="solid"/>
          </a:ln>
          <a:effectLst/>
        </p:spPr>
      </p:cxnSp>
      <p:sp>
        <p:nvSpPr>
          <p:cNvPr id="8" name="Заголовок 3">
            <a:extLst>
              <a:ext uri="{FF2B5EF4-FFF2-40B4-BE49-F238E27FC236}">
                <a16:creationId xmlns:a16="http://schemas.microsoft.com/office/drawing/2014/main" id="{9B938736-7F0E-4503-A26F-0B495C728F18}"/>
              </a:ext>
            </a:extLst>
          </p:cNvPr>
          <p:cNvSpPr txBox="1">
            <a:spLocks/>
          </p:cNvSpPr>
          <p:nvPr/>
        </p:nvSpPr>
        <p:spPr>
          <a:xfrm>
            <a:off x="138130" y="-21065"/>
            <a:ext cx="10153351" cy="94549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00A9D6"/>
                    </a:gs>
                    <a:gs pos="36000">
                      <a:srgbClr val="005B9D"/>
                    </a:gs>
                    <a:gs pos="62000">
                      <a:srgbClr val="003B86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ЧАСТОТА И ЦЕЛЬ ПОСЕЩЕНИЯ ВРАЧА</a:t>
            </a: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66E96122-D748-4529-A497-86B97C3B8107}"/>
              </a:ext>
            </a:extLst>
          </p:cNvPr>
          <p:cNvGrpSpPr/>
          <p:nvPr/>
        </p:nvGrpSpPr>
        <p:grpSpPr>
          <a:xfrm>
            <a:off x="1330599" y="3100013"/>
            <a:ext cx="1645920" cy="1645973"/>
            <a:chOff x="376829" y="3122967"/>
            <a:chExt cx="1645920" cy="1645973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70" name="Внешний овал">
              <a:extLst>
                <a:ext uri="{FF2B5EF4-FFF2-40B4-BE49-F238E27FC236}">
                  <a16:creationId xmlns:a16="http://schemas.microsoft.com/office/drawing/2014/main" id="{75C1C7E5-FEBD-4669-A516-8321D1021FA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76026" y="3222190"/>
              <a:ext cx="1447527" cy="1447527"/>
            </a:xfrm>
            <a:prstGeom prst="ellipse">
              <a:avLst/>
            </a:prstGeom>
            <a:solidFill>
              <a:srgbClr val="0C4486"/>
            </a:solidFill>
            <a:ln w="9525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76B1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aphicFrame>
          <p:nvGraphicFramePr>
            <p:cNvPr id="71" name="Диаграмма Excel">
              <a:extLst>
                <a:ext uri="{FF2B5EF4-FFF2-40B4-BE49-F238E27FC236}">
                  <a16:creationId xmlns:a16="http://schemas.microsoft.com/office/drawing/2014/main" id="{DA26D307-66E0-4949-ABC7-5515982E03F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76829" y="3122967"/>
            <a:ext cx="1645920" cy="164597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72" name="точки">
              <a:extLst>
                <a:ext uri="{FF2B5EF4-FFF2-40B4-BE49-F238E27FC236}">
                  <a16:creationId xmlns:a16="http://schemas.microsoft.com/office/drawing/2014/main" id="{A40DE89D-11AD-4429-A029-533AB9CFD3C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3294" y="3359458"/>
              <a:ext cx="1172990" cy="1172990"/>
            </a:xfrm>
            <a:prstGeom prst="ellipse">
              <a:avLst/>
            </a:prstGeom>
            <a:noFill/>
            <a:ln w="40005" cap="rnd" cmpd="sng" algn="ctr">
              <a:solidFill>
                <a:srgbClr val="FFFFFF">
                  <a:alpha val="68000"/>
                </a:srgbClr>
              </a:solidFill>
              <a:prstDash val="sysDot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97" name="TextBox 96">
            <a:extLst>
              <a:ext uri="{FF2B5EF4-FFF2-40B4-BE49-F238E27FC236}">
                <a16:creationId xmlns:a16="http://schemas.microsoft.com/office/drawing/2014/main" id="{FF38C912-14FB-4512-800A-7F568364FC24}"/>
              </a:ext>
            </a:extLst>
          </p:cNvPr>
          <p:cNvSpPr txBox="1"/>
          <p:nvPr/>
        </p:nvSpPr>
        <p:spPr>
          <a:xfrm>
            <a:off x="840609" y="4750750"/>
            <a:ext cx="2558467" cy="541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Профилактический осмотр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05" name="Диаграмма 104">
            <a:extLst>
              <a:ext uri="{FF2B5EF4-FFF2-40B4-BE49-F238E27FC236}">
                <a16:creationId xmlns:a16="http://schemas.microsoft.com/office/drawing/2014/main" id="{1B4480A2-B30F-4258-BAAD-0F5C41E14EE6}"/>
              </a:ext>
            </a:extLst>
          </p:cNvPr>
          <p:cNvGraphicFramePr/>
          <p:nvPr/>
        </p:nvGraphicFramePr>
        <p:xfrm>
          <a:off x="-249181" y="1054175"/>
          <a:ext cx="12285788" cy="129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07" name="TextBox 106">
            <a:extLst>
              <a:ext uri="{FF2B5EF4-FFF2-40B4-BE49-F238E27FC236}">
                <a16:creationId xmlns:a16="http://schemas.microsoft.com/office/drawing/2014/main" id="{5ACF23AD-4885-4EEC-9B83-4212190915A1}"/>
              </a:ext>
            </a:extLst>
          </p:cNvPr>
          <p:cNvSpPr txBox="1"/>
          <p:nvPr/>
        </p:nvSpPr>
        <p:spPr>
          <a:xfrm>
            <a:off x="3699569" y="995019"/>
            <a:ext cx="4632840" cy="319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Частота посещений врача-гинеколога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9D9C9EE6-95EF-4666-B869-C7DFF39B3857}"/>
              </a:ext>
            </a:extLst>
          </p:cNvPr>
          <p:cNvSpPr txBox="1"/>
          <p:nvPr/>
        </p:nvSpPr>
        <p:spPr>
          <a:xfrm>
            <a:off x="-169944" y="2577428"/>
            <a:ext cx="4632840" cy="319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Цель посещения врача-гинеколога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2684D91F-DF5C-4E5E-9044-7E1270EF122C}"/>
              </a:ext>
            </a:extLst>
          </p:cNvPr>
          <p:cNvSpPr txBox="1"/>
          <p:nvPr/>
        </p:nvSpPr>
        <p:spPr>
          <a:xfrm>
            <a:off x="1052329" y="6011394"/>
            <a:ext cx="2776238" cy="237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1% - Затрудняются ответить</a:t>
            </a:r>
          </a:p>
        </p:txBody>
      </p:sp>
      <p:sp>
        <p:nvSpPr>
          <p:cNvPr id="112" name="Rectangle 37">
            <a:extLst>
              <a:ext uri="{FF2B5EF4-FFF2-40B4-BE49-F238E27FC236}">
                <a16:creationId xmlns:a16="http://schemas.microsoft.com/office/drawing/2014/main" id="{78E8E470-8861-492E-94D2-A64424446BB8}"/>
              </a:ext>
            </a:extLst>
          </p:cNvPr>
          <p:cNvSpPr/>
          <p:nvPr/>
        </p:nvSpPr>
        <p:spPr>
          <a:xfrm>
            <a:off x="274878" y="3084143"/>
            <a:ext cx="1242587" cy="42748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Преимущественно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возраст </a:t>
            </a:r>
            <a:r>
              <a:rPr kumimoji="0" lang="uk-UA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40-49 лет</a:t>
            </a:r>
            <a:endParaRPr kumimoji="0" lang="ru-RU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1" i="0" u="none" strike="noStrike" kern="1200" cap="none" spc="0" normalizeH="0" baseline="0" noProof="0" dirty="0">
                <a:ln>
                  <a:noFill/>
                </a:ln>
                <a:solidFill>
                  <a:srgbClr val="27AE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55</a:t>
            </a: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27AE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27AE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3" name="Облачко с текстом: прямоугольное 112">
            <a:extLst>
              <a:ext uri="{FF2B5EF4-FFF2-40B4-BE49-F238E27FC236}">
                <a16:creationId xmlns:a16="http://schemas.microsoft.com/office/drawing/2014/main" id="{3E62EE75-F4BD-49DE-8536-2D6609B247AB}"/>
              </a:ext>
            </a:extLst>
          </p:cNvPr>
          <p:cNvSpPr/>
          <p:nvPr/>
        </p:nvSpPr>
        <p:spPr>
          <a:xfrm>
            <a:off x="411721" y="3028968"/>
            <a:ext cx="992641" cy="432104"/>
          </a:xfrm>
          <a:prstGeom prst="wedgeRectCallout">
            <a:avLst>
              <a:gd name="adj1" fmla="val 55548"/>
              <a:gd name="adj2" fmla="val 94733"/>
            </a:avLst>
          </a:prstGeom>
          <a:noFill/>
          <a:ln w="12700">
            <a:solidFill>
              <a:srgbClr val="BFBFB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5985C59-4237-45DC-BF46-718AB66BA21C}"/>
              </a:ext>
            </a:extLst>
          </p:cNvPr>
          <p:cNvSpPr txBox="1"/>
          <p:nvPr/>
        </p:nvSpPr>
        <p:spPr>
          <a:xfrm>
            <a:off x="399446" y="1233312"/>
            <a:ext cx="591060" cy="319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w2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9F6529E-68CB-46F5-BCCE-4886A8748E88}"/>
              </a:ext>
            </a:extLst>
          </p:cNvPr>
          <p:cNvSpPr txBox="1"/>
          <p:nvPr/>
        </p:nvSpPr>
        <p:spPr>
          <a:xfrm>
            <a:off x="1008326" y="5572711"/>
            <a:ext cx="640658" cy="319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w1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F9BADF98-43A4-46AF-948C-5DD9FCBD8B27}"/>
              </a:ext>
            </a:extLst>
          </p:cNvPr>
          <p:cNvSpPr txBox="1"/>
          <p:nvPr/>
        </p:nvSpPr>
        <p:spPr>
          <a:xfrm>
            <a:off x="1084074" y="4596519"/>
            <a:ext cx="2776238" cy="237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5% - Затрудняются ответить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B1350E1F-AD9B-4CFD-B780-5838F48853F6}"/>
              </a:ext>
            </a:extLst>
          </p:cNvPr>
          <p:cNvSpPr txBox="1"/>
          <p:nvPr/>
        </p:nvSpPr>
        <p:spPr>
          <a:xfrm>
            <a:off x="876808" y="3795159"/>
            <a:ext cx="591060" cy="319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w2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B82B7CD5-0D61-43C7-8748-BFBCC3027BBA}"/>
              </a:ext>
            </a:extLst>
          </p:cNvPr>
          <p:cNvSpPr txBox="1"/>
          <p:nvPr/>
        </p:nvSpPr>
        <p:spPr>
          <a:xfrm>
            <a:off x="399446" y="1737147"/>
            <a:ext cx="640658" cy="319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w1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5" name="Группа 64">
            <a:extLst>
              <a:ext uri="{FF2B5EF4-FFF2-40B4-BE49-F238E27FC236}">
                <a16:creationId xmlns:a16="http://schemas.microsoft.com/office/drawing/2014/main" id="{0A764637-DF8C-46D0-A24F-3B4F05138178}"/>
              </a:ext>
            </a:extLst>
          </p:cNvPr>
          <p:cNvGrpSpPr/>
          <p:nvPr/>
        </p:nvGrpSpPr>
        <p:grpSpPr>
          <a:xfrm>
            <a:off x="8685534" y="6454992"/>
            <a:ext cx="2884074" cy="415498"/>
            <a:chOff x="3597089" y="5126847"/>
            <a:chExt cx="3152755" cy="415498"/>
          </a:xfrm>
        </p:grpSpPr>
        <p:sp>
          <p:nvSpPr>
            <p:cNvPr id="66" name="Rectangle 21">
              <a:extLst>
                <a:ext uri="{FF2B5EF4-FFF2-40B4-BE49-F238E27FC236}">
                  <a16:creationId xmlns:a16="http://schemas.microsoft.com/office/drawing/2014/main" id="{E9E5C214-9FC0-4A83-91F3-83A7512B412F}"/>
                </a:ext>
              </a:extLst>
            </p:cNvPr>
            <p:cNvSpPr/>
            <p:nvPr/>
          </p:nvSpPr>
          <p:spPr>
            <a:xfrm>
              <a:off x="3714145" y="5126847"/>
              <a:ext cx="3035699" cy="4154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- </a:t>
              </a:r>
              <a:r>
                <a:rPr kumimoji="0" lang="ru-RU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5484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статистически значимо </a:t>
              </a:r>
              <a:r>
                <a:rPr kumimoji="0" lang="ru-RU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выше</a:t>
              </a: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/</a:t>
              </a:r>
              <a:r>
                <a:rPr kumimoji="0" lang="ru-RU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ниже </a:t>
              </a:r>
              <a:r>
                <a:rPr kumimoji="0" lang="ru-RU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5484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на уровне 95%</a:t>
              </a:r>
              <a:r>
                <a:rPr kumimoji="0" lang="ru-UA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5484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ru-RU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5484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в</a:t>
              </a:r>
              <a:r>
                <a:rPr kumimoji="0" lang="ru-UA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5484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ru-RU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5484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с</a:t>
              </a:r>
              <a:r>
                <a:rPr kumimoji="0" lang="ru-UA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5484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равнении с предыдущей волной</a:t>
              </a:r>
              <a:endParaRPr kumimoji="0" lang="x-none" sz="1000" b="0" i="0" u="none" strike="noStrike" kern="1200" cap="none" spc="0" normalizeH="0" baseline="0" noProof="0" dirty="0">
                <a:ln>
                  <a:noFill/>
                </a:ln>
                <a:solidFill>
                  <a:srgbClr val="45484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67" name="Группа 66">
              <a:extLst>
                <a:ext uri="{FF2B5EF4-FFF2-40B4-BE49-F238E27FC236}">
                  <a16:creationId xmlns:a16="http://schemas.microsoft.com/office/drawing/2014/main" id="{8A73168B-F761-4D47-9062-A48057173B0F}"/>
                </a:ext>
              </a:extLst>
            </p:cNvPr>
            <p:cNvGrpSpPr/>
            <p:nvPr/>
          </p:nvGrpSpPr>
          <p:grpSpPr>
            <a:xfrm>
              <a:off x="3597089" y="5233008"/>
              <a:ext cx="115139" cy="225728"/>
              <a:chOff x="3896797" y="4372125"/>
              <a:chExt cx="115139" cy="225728"/>
            </a:xfrm>
          </p:grpSpPr>
          <p:sp>
            <p:nvSpPr>
              <p:cNvPr id="68" name="Line 28">
                <a:extLst>
                  <a:ext uri="{FF2B5EF4-FFF2-40B4-BE49-F238E27FC236}">
                    <a16:creationId xmlns:a16="http://schemas.microsoft.com/office/drawing/2014/main" id="{A1892786-1EB8-424F-A21D-BC600DB3C9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11936" y="4381853"/>
                <a:ext cx="0" cy="21600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lIns="91428" tIns="45714" rIns="91428" bIns="45714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/>
                  <a:ea typeface="+mn-ea"/>
                  <a:cs typeface="+mn-cs"/>
                </a:endParaRPr>
              </a:p>
            </p:txBody>
          </p:sp>
          <p:sp>
            <p:nvSpPr>
              <p:cNvPr id="69" name="Line 140">
                <a:extLst>
                  <a:ext uri="{FF2B5EF4-FFF2-40B4-BE49-F238E27FC236}">
                    <a16:creationId xmlns:a16="http://schemas.microsoft.com/office/drawing/2014/main" id="{4C89F6FA-D315-4CDB-B76F-26F5735F32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96797" y="4372125"/>
                <a:ext cx="0" cy="216000"/>
              </a:xfrm>
              <a:prstGeom prst="line">
                <a:avLst/>
              </a:prstGeom>
              <a:noFill/>
              <a:ln w="38100">
                <a:solidFill>
                  <a:srgbClr val="00B050"/>
                </a:solidFill>
                <a:round/>
                <a:headEnd/>
                <a:tailEnd type="triangle" w="med" len="med"/>
              </a:ln>
            </p:spPr>
            <p:txBody>
              <a:bodyPr lIns="91428" tIns="45714" rIns="91428" bIns="45714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/>
                  <a:ea typeface="+mn-ea"/>
                  <a:cs typeface="+mn-cs"/>
                </a:endParaRPr>
              </a:p>
            </p:txBody>
          </p:sp>
        </p:grpSp>
      </p:grpSp>
      <p:sp>
        <p:nvSpPr>
          <p:cNvPr id="73" name="Line 28">
            <a:extLst>
              <a:ext uri="{FF2B5EF4-FFF2-40B4-BE49-F238E27FC236}">
                <a16:creationId xmlns:a16="http://schemas.microsoft.com/office/drawing/2014/main" id="{CD391DF7-BF0B-4FBF-A8A0-C0C937CA9EA8}"/>
              </a:ext>
            </a:extLst>
          </p:cNvPr>
          <p:cNvSpPr>
            <a:spLocks noChangeShapeType="1"/>
          </p:cNvSpPr>
          <p:nvPr/>
        </p:nvSpPr>
        <p:spPr bwMode="auto">
          <a:xfrm>
            <a:off x="2000668" y="1314465"/>
            <a:ext cx="0" cy="216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lIns="91428" tIns="45714" rIns="91428" bIns="45714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77" name="Line 140">
            <a:extLst>
              <a:ext uri="{FF2B5EF4-FFF2-40B4-BE49-F238E27FC236}">
                <a16:creationId xmlns:a16="http://schemas.microsoft.com/office/drawing/2014/main" id="{9F814BD7-1FCE-494D-ADC8-A5D387D3161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66636" y="1308766"/>
            <a:ext cx="0" cy="2160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</p:spPr>
        <p:txBody>
          <a:bodyPr lIns="91428" tIns="45714" rIns="91428" bIns="45714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81" name="Line 140">
            <a:extLst>
              <a:ext uri="{FF2B5EF4-FFF2-40B4-BE49-F238E27FC236}">
                <a16:creationId xmlns:a16="http://schemas.microsoft.com/office/drawing/2014/main" id="{AA964CEF-CF6A-41BB-B650-EFF332BA50F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256554" y="1308766"/>
            <a:ext cx="0" cy="2160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</p:spPr>
        <p:txBody>
          <a:bodyPr lIns="91428" tIns="45714" rIns="91428" bIns="45714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85" name="Line 140">
            <a:extLst>
              <a:ext uri="{FF2B5EF4-FFF2-40B4-BE49-F238E27FC236}">
                <a16:creationId xmlns:a16="http://schemas.microsoft.com/office/drawing/2014/main" id="{BF447905-C332-407D-BC02-439C3E96C37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547287" y="1308766"/>
            <a:ext cx="0" cy="2160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</p:spPr>
        <p:txBody>
          <a:bodyPr lIns="91428" tIns="45714" rIns="91428" bIns="45714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447D3B4-ECC4-1BE3-8575-9F26439BF2F4}"/>
              </a:ext>
            </a:extLst>
          </p:cNvPr>
          <p:cNvSpPr txBox="1"/>
          <p:nvPr/>
        </p:nvSpPr>
        <p:spPr>
          <a:xfrm>
            <a:off x="4598066" y="2577428"/>
            <a:ext cx="6567377" cy="319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Способы решения проблем относительно женского здоровья 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2" name="Диаграмма 41">
            <a:extLst>
              <a:ext uri="{FF2B5EF4-FFF2-40B4-BE49-F238E27FC236}">
                <a16:creationId xmlns:a16="http://schemas.microsoft.com/office/drawing/2014/main" id="{D7A3AFAA-BCFE-42C2-9045-3D02CAA45ABD}"/>
              </a:ext>
            </a:extLst>
          </p:cNvPr>
          <p:cNvGraphicFramePr/>
          <p:nvPr/>
        </p:nvGraphicFramePr>
        <p:xfrm>
          <a:off x="4823874" y="3076019"/>
          <a:ext cx="2919567" cy="29568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44" name="Диаграмма 43">
            <a:extLst>
              <a:ext uri="{FF2B5EF4-FFF2-40B4-BE49-F238E27FC236}">
                <a16:creationId xmlns:a16="http://schemas.microsoft.com/office/drawing/2014/main" id="{22EAC134-4A12-434F-8FC2-06F4AA482464}"/>
              </a:ext>
            </a:extLst>
          </p:cNvPr>
          <p:cNvGraphicFramePr/>
          <p:nvPr/>
        </p:nvGraphicFramePr>
        <p:xfrm>
          <a:off x="8131012" y="3197595"/>
          <a:ext cx="2919567" cy="29568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45" name="TextBox 44">
            <a:extLst>
              <a:ext uri="{FF2B5EF4-FFF2-40B4-BE49-F238E27FC236}">
                <a16:creationId xmlns:a16="http://schemas.microsoft.com/office/drawing/2014/main" id="{49CE270E-2AB4-410B-8D7E-08FDE374D610}"/>
              </a:ext>
            </a:extLst>
          </p:cNvPr>
          <p:cNvSpPr txBox="1"/>
          <p:nvPr/>
        </p:nvSpPr>
        <p:spPr>
          <a:xfrm>
            <a:off x="5864112" y="2912732"/>
            <a:ext cx="591060" cy="319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w2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9257391-1027-475A-B00E-46A59B19C24E}"/>
              </a:ext>
            </a:extLst>
          </p:cNvPr>
          <p:cNvSpPr txBox="1"/>
          <p:nvPr/>
        </p:nvSpPr>
        <p:spPr>
          <a:xfrm>
            <a:off x="9256554" y="2912732"/>
            <a:ext cx="591060" cy="319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</a:t>
            </a:r>
            <a:r>
              <a:rPr kumimoji="0" lang="uk-UA" sz="1800" b="1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64178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Скругленный прямоугольник 22">
            <a:extLst>
              <a:ext uri="{FF2B5EF4-FFF2-40B4-BE49-F238E27FC236}">
                <a16:creationId xmlns:a16="http://schemas.microsoft.com/office/drawing/2014/main" id="{984FAB56-A2EC-44E8-B7D9-EEAB75F0C09D}"/>
              </a:ext>
            </a:extLst>
          </p:cNvPr>
          <p:cNvSpPr/>
          <p:nvPr/>
        </p:nvSpPr>
        <p:spPr>
          <a:xfrm>
            <a:off x="136164" y="941170"/>
            <a:ext cx="4891577" cy="4931593"/>
          </a:xfrm>
          <a:prstGeom prst="roundRect">
            <a:avLst>
              <a:gd name="adj" fmla="val 5587"/>
            </a:avLst>
          </a:prstGeom>
          <a:solidFill>
            <a:schemeClr val="bg1"/>
          </a:solidFill>
          <a:ln w="25400" cap="flat">
            <a:noFill/>
            <a:prstDash val="solid"/>
            <a:miter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27292D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EAAA8F6-D81B-4318-9555-3AECDADFF74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275"/>
          <a:stretch/>
        </p:blipFill>
        <p:spPr>
          <a:xfrm>
            <a:off x="10423384" y="179555"/>
            <a:ext cx="1716362" cy="317990"/>
          </a:xfrm>
          <a:prstGeom prst="rect">
            <a:avLst/>
          </a:prstGeom>
        </p:spPr>
      </p:pic>
      <p:sp>
        <p:nvSpPr>
          <p:cNvPr id="139" name="TextBox 138">
            <a:extLst>
              <a:ext uri="{FF2B5EF4-FFF2-40B4-BE49-F238E27FC236}">
                <a16:creationId xmlns:a16="http://schemas.microsoft.com/office/drawing/2014/main" id="{ADF42539-A545-4A95-8DAF-7F3B588A6CFF}"/>
              </a:ext>
            </a:extLst>
          </p:cNvPr>
          <p:cNvSpPr txBox="1"/>
          <p:nvPr/>
        </p:nvSpPr>
        <p:spPr>
          <a:xfrm>
            <a:off x="200712" y="6399214"/>
            <a:ext cx="10150726" cy="339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309" rtl="0" eaLnBrk="1" fontAlgn="auto" latinLnBrk="0" hangingPunct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А10. Какими методами контрацепции вы пользуетесь в настоящее время? </a:t>
            </a:r>
          </a:p>
          <a:p>
            <a:pPr marL="0" marR="0" lvl="0" indent="0" algn="just" defTabSz="914309" rtl="0" eaLnBrk="1" fontAlgn="auto" latinLnBrk="0" hangingPunct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А11.Почему вы не пользуетесь никакими методами контрацепции?  </a:t>
            </a:r>
            <a:endParaRPr kumimoji="0" lang="uk-UA" sz="105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181E6F64-C0EC-4FE9-8AE4-7769DDC480D4}"/>
              </a:ext>
            </a:extLst>
          </p:cNvPr>
          <p:cNvSpPr txBox="1"/>
          <p:nvPr/>
        </p:nvSpPr>
        <p:spPr>
          <a:xfrm>
            <a:off x="217818" y="6160095"/>
            <a:ext cx="113517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База: Все респонденты </a:t>
            </a:r>
            <a:r>
              <a:rPr kumimoji="0" lang="ru-RU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wave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 N=817, </a:t>
            </a:r>
            <a:r>
              <a:rPr kumimoji="0" lang="ru-RU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wave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1 N=814</a:t>
            </a:r>
            <a:endParaRPr kumimoji="0" lang="ru-RU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41" name="Straight Connector 42">
            <a:extLst>
              <a:ext uri="{FF2B5EF4-FFF2-40B4-BE49-F238E27FC236}">
                <a16:creationId xmlns:a16="http://schemas.microsoft.com/office/drawing/2014/main" id="{1229325C-1F18-4064-BB58-DDF3D7199DA9}"/>
              </a:ext>
            </a:extLst>
          </p:cNvPr>
          <p:cNvCxnSpPr>
            <a:cxnSpLocks/>
          </p:cNvCxnSpPr>
          <p:nvPr/>
        </p:nvCxnSpPr>
        <p:spPr>
          <a:xfrm>
            <a:off x="-21956" y="6380164"/>
            <a:ext cx="4608000" cy="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0A4591"/>
                </a:gs>
                <a:gs pos="29000">
                  <a:srgbClr val="0868B9"/>
                </a:gs>
                <a:gs pos="61000">
                  <a:srgbClr val="06A9D2"/>
                </a:gs>
                <a:gs pos="84000">
                  <a:srgbClr val="05CFC6"/>
                </a:gs>
              </a:gsLst>
              <a:lin ang="0" scaled="1"/>
              <a:tileRect/>
            </a:gradFill>
            <a:prstDash val="solid"/>
          </a:ln>
          <a:effectLst/>
        </p:spPr>
      </p:cxnSp>
      <p:sp>
        <p:nvSpPr>
          <p:cNvPr id="8" name="Заголовок 3">
            <a:extLst>
              <a:ext uri="{FF2B5EF4-FFF2-40B4-BE49-F238E27FC236}">
                <a16:creationId xmlns:a16="http://schemas.microsoft.com/office/drawing/2014/main" id="{9B938736-7F0E-4503-A26F-0B495C728F18}"/>
              </a:ext>
            </a:extLst>
          </p:cNvPr>
          <p:cNvSpPr txBox="1">
            <a:spLocks/>
          </p:cNvSpPr>
          <p:nvPr/>
        </p:nvSpPr>
        <p:spPr>
          <a:xfrm>
            <a:off x="138130" y="-21065"/>
            <a:ext cx="10153351" cy="94549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lvl="0" indent="0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4000" b="1" dirty="0">
                <a:gradFill flip="none" rotWithShape="1">
                  <a:gsLst>
                    <a:gs pos="0">
                      <a:srgbClr val="00A9D6"/>
                    </a:gs>
                    <a:gs pos="36000">
                      <a:srgbClr val="005B9D"/>
                    </a:gs>
                    <a:gs pos="62000">
                      <a:srgbClr val="003B86"/>
                    </a:gs>
                  </a:gsLst>
                  <a:lin ang="10800000" scaled="1"/>
                  <a:tileRect/>
                </a:gradFill>
                <a:latin typeface="+mn-lt"/>
                <a:ea typeface="+mn-ea"/>
                <a:cs typeface="+mn-cs"/>
              </a:rPr>
              <a:t>ИСПОЛЬЗУЕМЫЕ МЕТОДЫ КОНТРАЦЕПЦИИ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2684D91F-DF5C-4E5E-9044-7E1270EF122C}"/>
              </a:ext>
            </a:extLst>
          </p:cNvPr>
          <p:cNvSpPr txBox="1"/>
          <p:nvPr/>
        </p:nvSpPr>
        <p:spPr>
          <a:xfrm>
            <a:off x="7295415" y="5887163"/>
            <a:ext cx="2824059" cy="258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19% - Затрудняются ответить</a:t>
            </a:r>
            <a:r>
              <a:rPr lang="en-US" sz="1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– 16%</a:t>
            </a:r>
            <a:endParaRPr lang="ru-RU" sz="12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0C4CF53-1A2C-4336-9212-223ED2B7BB3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569" r="64210" b="13877"/>
          <a:stretch/>
        </p:blipFill>
        <p:spPr>
          <a:xfrm rot="868481">
            <a:off x="9985905" y="3563749"/>
            <a:ext cx="2150799" cy="2256827"/>
          </a:xfrm>
          <a:prstGeom prst="rect">
            <a:avLst/>
          </a:prstGeom>
        </p:spPr>
      </p:pic>
      <p:pic>
        <p:nvPicPr>
          <p:cNvPr id="153" name="Рисунок 152">
            <a:extLst>
              <a:ext uri="{FF2B5EF4-FFF2-40B4-BE49-F238E27FC236}">
                <a16:creationId xmlns:a16="http://schemas.microsoft.com/office/drawing/2014/main" id="{71D70ED9-C761-4CB6-A90B-B61999AF13D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98" t="17294" r="2668" b="51034"/>
          <a:stretch/>
        </p:blipFill>
        <p:spPr>
          <a:xfrm rot="13754195">
            <a:off x="8635772" y="4099329"/>
            <a:ext cx="2408490" cy="1632267"/>
          </a:xfrm>
          <a:prstGeom prst="rect">
            <a:avLst/>
          </a:prstGeom>
        </p:spPr>
      </p:pic>
      <p:pic>
        <p:nvPicPr>
          <p:cNvPr id="154" name="Рисунок 153">
            <a:extLst>
              <a:ext uri="{FF2B5EF4-FFF2-40B4-BE49-F238E27FC236}">
                <a16:creationId xmlns:a16="http://schemas.microsoft.com/office/drawing/2014/main" id="{265E4B45-C024-4043-A7D1-3BDC545DA46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53960" b="53697"/>
          <a:stretch/>
        </p:blipFill>
        <p:spPr>
          <a:xfrm rot="19900138">
            <a:off x="8509267" y="987427"/>
            <a:ext cx="2766888" cy="2782657"/>
          </a:xfrm>
          <a:prstGeom prst="rect">
            <a:avLst/>
          </a:prstGeom>
        </p:spPr>
      </p:pic>
      <p:grpSp>
        <p:nvGrpSpPr>
          <p:cNvPr id="163" name="Группа 162">
            <a:extLst>
              <a:ext uri="{FF2B5EF4-FFF2-40B4-BE49-F238E27FC236}">
                <a16:creationId xmlns:a16="http://schemas.microsoft.com/office/drawing/2014/main" id="{070617B9-1084-427B-AD50-E35E029F5884}"/>
              </a:ext>
            </a:extLst>
          </p:cNvPr>
          <p:cNvGrpSpPr/>
          <p:nvPr/>
        </p:nvGrpSpPr>
        <p:grpSpPr>
          <a:xfrm>
            <a:off x="4753217" y="1282636"/>
            <a:ext cx="2263259" cy="907180"/>
            <a:chOff x="3208918" y="3118289"/>
            <a:chExt cx="2263259" cy="907180"/>
          </a:xfrm>
        </p:grpSpPr>
        <p:grpSp>
          <p:nvGrpSpPr>
            <p:cNvPr id="164" name="Group 3945">
              <a:extLst>
                <a:ext uri="{FF2B5EF4-FFF2-40B4-BE49-F238E27FC236}">
                  <a16:creationId xmlns:a16="http://schemas.microsoft.com/office/drawing/2014/main" id="{84102CD9-D4B0-4043-8DC3-6BDBABA334CE}"/>
                </a:ext>
              </a:extLst>
            </p:cNvPr>
            <p:cNvGrpSpPr/>
            <p:nvPr/>
          </p:nvGrpSpPr>
          <p:grpSpPr>
            <a:xfrm rot="18960957">
              <a:off x="3208918" y="3118289"/>
              <a:ext cx="767141" cy="787616"/>
              <a:chOff x="772942" y="1007993"/>
              <a:chExt cx="1771422" cy="1539121"/>
            </a:xfrm>
          </p:grpSpPr>
          <p:sp>
            <p:nvSpPr>
              <p:cNvPr id="166" name="Shape 3940">
                <a:extLst>
                  <a:ext uri="{FF2B5EF4-FFF2-40B4-BE49-F238E27FC236}">
                    <a16:creationId xmlns:a16="http://schemas.microsoft.com/office/drawing/2014/main" id="{9F7A429A-DE25-4A8B-B04E-24703917B483}"/>
                  </a:ext>
                </a:extLst>
              </p:cNvPr>
              <p:cNvSpPr/>
              <p:nvPr/>
            </p:nvSpPr>
            <p:spPr>
              <a:xfrm rot="16200000" flipH="1">
                <a:off x="1397367" y="1400117"/>
                <a:ext cx="1539121" cy="754873"/>
              </a:xfrm>
              <a:prstGeom prst="roundRect">
                <a:avLst>
                  <a:gd name="adj" fmla="val 50000"/>
                </a:avLst>
              </a:prstGeom>
              <a:solidFill>
                <a:srgbClr val="0C448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 Thin"/>
                  <a:ea typeface="+mn-ea"/>
                  <a:cs typeface="+mn-cs"/>
                </a:endParaRPr>
              </a:p>
            </p:txBody>
          </p:sp>
          <p:sp>
            <p:nvSpPr>
              <p:cNvPr id="167" name="Shape 3941">
                <a:extLst>
                  <a:ext uri="{FF2B5EF4-FFF2-40B4-BE49-F238E27FC236}">
                    <a16:creationId xmlns:a16="http://schemas.microsoft.com/office/drawing/2014/main" id="{DE9DA3FF-9D22-4235-9A24-BB9186535CD9}"/>
                  </a:ext>
                </a:extLst>
              </p:cNvPr>
              <p:cNvSpPr/>
              <p:nvPr/>
            </p:nvSpPr>
            <p:spPr>
              <a:xfrm rot="10800000" flipH="1">
                <a:off x="772942" y="1906768"/>
                <a:ext cx="1771418" cy="637595"/>
              </a:xfrm>
              <a:prstGeom prst="roundRect">
                <a:avLst>
                  <a:gd name="adj" fmla="val 50000"/>
                </a:avLst>
              </a:prstGeom>
              <a:solidFill>
                <a:srgbClr val="0C448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200">
                    <a:solidFill>
                      <a:srgbClr val="FFFFFF"/>
                    </a:solidFill>
                    <a:latin typeface="Roboto Thin"/>
                    <a:ea typeface="Roboto Thin"/>
                    <a:cs typeface="Roboto Thin"/>
                    <a:sym typeface="Roboto Thin"/>
                  </a:defRPr>
                </a:pP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 Thin"/>
                  <a:sym typeface="Roboto Thin"/>
                </a:endParaRPr>
              </a:p>
            </p:txBody>
          </p:sp>
        </p:grpSp>
        <p:sp>
          <p:nvSpPr>
            <p:cNvPr id="165" name="TextBox 164">
              <a:extLst>
                <a:ext uri="{FF2B5EF4-FFF2-40B4-BE49-F238E27FC236}">
                  <a16:creationId xmlns:a16="http://schemas.microsoft.com/office/drawing/2014/main" id="{7A5FB153-4EC0-4298-A465-9B3286A4015F}"/>
                </a:ext>
              </a:extLst>
            </p:cNvPr>
            <p:cNvSpPr txBox="1"/>
            <p:nvPr/>
          </p:nvSpPr>
          <p:spPr>
            <a:xfrm>
              <a:off x="3852927" y="3779248"/>
              <a:ext cx="161925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ru-RU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</a:endParaRPr>
            </a:p>
          </p:txBody>
        </p:sp>
      </p:grpSp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id="{98796F82-CECB-4003-9726-EDB0AE1CB8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1239857"/>
              </p:ext>
            </p:extLst>
          </p:nvPr>
        </p:nvGraphicFramePr>
        <p:xfrm>
          <a:off x="7068086" y="1851379"/>
          <a:ext cx="3241267" cy="40892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41267">
                  <a:extLst>
                    <a:ext uri="{9D8B030D-6E8A-4147-A177-3AD203B41FA5}">
                      <a16:colId xmlns:a16="http://schemas.microsoft.com/office/drawing/2014/main" val="3580095460"/>
                    </a:ext>
                  </a:extLst>
                </a:gridCol>
              </a:tblGrid>
              <a:tr h="408928"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400" u="none" strike="noStrike" dirty="0">
                          <a:effectLst/>
                        </a:rPr>
                        <a:t>Я доверяю своему половому партнеру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1148249"/>
                  </a:ext>
                </a:extLst>
              </a:tr>
              <a:tr h="40892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80000"/>
                        </a:lnSpc>
                      </a:pPr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Некоторые препараты вызывают гормональный сбой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8629170"/>
                  </a:ext>
                </a:extLst>
              </a:tr>
              <a:tr h="40892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80000"/>
                        </a:lnSpc>
                      </a:pPr>
                      <a:r>
                        <a:rPr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Это может быть вредно для здоровья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2073779"/>
                  </a:ext>
                </a:extLst>
              </a:tr>
              <a:tr h="40892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80000"/>
                        </a:lnSpc>
                      </a:pPr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 живу половой жизнью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5051427"/>
                  </a:ext>
                </a:extLst>
              </a:tr>
              <a:tr h="40892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80000"/>
                        </a:lnSpc>
                      </a:pPr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 контрацепции должен заботиться мужчина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5591943"/>
                  </a:ext>
                </a:extLst>
              </a:tr>
              <a:tr h="40892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80000"/>
                        </a:lnSpc>
                      </a:pPr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Препараты могут вызывать нестабильное психоэмоциональное состояние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6975688"/>
                  </a:ext>
                </a:extLst>
              </a:tr>
              <a:tr h="40892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80000"/>
                        </a:lnSpc>
                      </a:pPr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Некоторые препараты снижают половое влечение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3671845"/>
                  </a:ext>
                </a:extLst>
              </a:tr>
              <a:tr h="40892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80000"/>
                        </a:lnSpc>
                      </a:pPr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Планирую беременность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501231"/>
                  </a:ext>
                </a:extLst>
              </a:tr>
              <a:tr h="40892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80000"/>
                        </a:lnSpc>
                      </a:pPr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Некоторые препараты вызывают кровотечения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5336417"/>
                  </a:ext>
                </a:extLst>
              </a:tr>
              <a:tr h="408928"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400" u="none" strike="noStrike" dirty="0">
                          <a:effectLst/>
                        </a:rPr>
                        <a:t>Другое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6576303"/>
                  </a:ext>
                </a:extLst>
              </a:tr>
            </a:tbl>
          </a:graphicData>
        </a:graphic>
      </p:graphicFrame>
      <p:sp>
        <p:nvSpPr>
          <p:cNvPr id="30" name="Овал 29">
            <a:extLst>
              <a:ext uri="{FF2B5EF4-FFF2-40B4-BE49-F238E27FC236}">
                <a16:creationId xmlns:a16="http://schemas.microsoft.com/office/drawing/2014/main" id="{62A45859-5F2E-47B5-A649-C9B14A597F4D}"/>
              </a:ext>
            </a:extLst>
          </p:cNvPr>
          <p:cNvSpPr/>
          <p:nvPr/>
        </p:nvSpPr>
        <p:spPr>
          <a:xfrm>
            <a:off x="3262983" y="2622141"/>
            <a:ext cx="1462058" cy="1236178"/>
          </a:xfrm>
          <a:prstGeom prst="ellipse">
            <a:avLst/>
          </a:prstGeom>
          <a:solidFill>
            <a:srgbClr val="095C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39%</a:t>
            </a:r>
            <a:endParaRPr lang="ru-UA" sz="3200" b="1" dirty="0">
              <a:solidFill>
                <a:schemeClr val="bg1"/>
              </a:solidFill>
            </a:endParaRPr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A4D3E096-118E-4BC9-AC55-4BDE65CCC826}"/>
              </a:ext>
            </a:extLst>
          </p:cNvPr>
          <p:cNvSpPr/>
          <p:nvPr/>
        </p:nvSpPr>
        <p:spPr>
          <a:xfrm>
            <a:off x="3335292" y="3524078"/>
            <a:ext cx="1308404" cy="1021162"/>
          </a:xfrm>
          <a:prstGeom prst="ellipse">
            <a:avLst/>
          </a:prstGeom>
          <a:solidFill>
            <a:srgbClr val="009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16%</a:t>
            </a:r>
            <a:endParaRPr lang="ru-UA" sz="2400" b="1" dirty="0">
              <a:solidFill>
                <a:schemeClr val="bg1"/>
              </a:solidFill>
            </a:endParaRPr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245DF9B2-9B44-4ACE-95D0-2FC8C65218E3}"/>
              </a:ext>
            </a:extLst>
          </p:cNvPr>
          <p:cNvSpPr/>
          <p:nvPr/>
        </p:nvSpPr>
        <p:spPr>
          <a:xfrm>
            <a:off x="3372832" y="4250081"/>
            <a:ext cx="1208534" cy="933244"/>
          </a:xfrm>
          <a:prstGeom prst="ellipse">
            <a:avLst/>
          </a:prstGeom>
          <a:solidFill>
            <a:srgbClr val="05CF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13%</a:t>
            </a:r>
            <a:endParaRPr lang="ru-UA" sz="2000" b="1" dirty="0">
              <a:solidFill>
                <a:schemeClr val="bg1"/>
              </a:solidFill>
            </a:endParaRPr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B762C280-27E5-4438-864D-CB20FC7AFE92}"/>
              </a:ext>
            </a:extLst>
          </p:cNvPr>
          <p:cNvSpPr/>
          <p:nvPr/>
        </p:nvSpPr>
        <p:spPr>
          <a:xfrm>
            <a:off x="3400934" y="4958808"/>
            <a:ext cx="1177120" cy="842292"/>
          </a:xfrm>
          <a:prstGeom prst="ellipse">
            <a:avLst/>
          </a:prstGeom>
          <a:solidFill>
            <a:srgbClr val="8FD8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tx2"/>
                </a:solidFill>
              </a:rPr>
              <a:t>3%</a:t>
            </a:r>
            <a:endParaRPr lang="ru-UA" sz="2000" b="1" dirty="0">
              <a:solidFill>
                <a:schemeClr val="tx2"/>
              </a:solidFill>
            </a:endParaRP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F96B7910-AC2F-49A3-851D-48BE7781E92F}"/>
              </a:ext>
            </a:extLst>
          </p:cNvPr>
          <p:cNvSpPr/>
          <p:nvPr/>
        </p:nvSpPr>
        <p:spPr>
          <a:xfrm>
            <a:off x="2893571" y="1721396"/>
            <a:ext cx="21727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chemeClr val="bg1"/>
                </a:solidFill>
              </a:rPr>
              <a:t>НЕ ПОЛЬЗУЮТСЯ </a:t>
            </a:r>
            <a:r>
              <a:rPr lang="ru-RU" sz="1400" dirty="0">
                <a:solidFill>
                  <a:schemeClr val="bg1"/>
                </a:solidFill>
              </a:rPr>
              <a:t>НИКАКИМИ МЕТОДАМИ</a:t>
            </a:r>
            <a:endParaRPr lang="uk-UA" sz="1400" b="1" dirty="0">
              <a:solidFill>
                <a:schemeClr val="bg1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404C395-5E86-47EE-B2D6-4DEBD94BE823}"/>
              </a:ext>
            </a:extLst>
          </p:cNvPr>
          <p:cNvSpPr txBox="1"/>
          <p:nvPr/>
        </p:nvSpPr>
        <p:spPr>
          <a:xfrm>
            <a:off x="6742745" y="1370047"/>
            <a:ext cx="4540719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b="1" noProof="1">
                <a:solidFill>
                  <a:srgbClr val="000000"/>
                </a:solidFill>
                <a:latin typeface="Calibri" panose="020F0502020204030204"/>
              </a:rPr>
              <a:t>Причин</a:t>
            </a:r>
            <a:r>
              <a:rPr lang="ru-RU" b="1" noProof="1">
                <a:solidFill>
                  <a:srgbClr val="000000"/>
                </a:solidFill>
                <a:latin typeface="Calibri" panose="020F0502020204030204"/>
              </a:rPr>
              <a:t>ы неиспользования  контрацепции</a:t>
            </a:r>
            <a:endParaRPr lang="ru-RU" b="1" dirty="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4B6AD13-B0A5-4AEA-B712-1E3D3834EC2C}"/>
              </a:ext>
            </a:extLst>
          </p:cNvPr>
          <p:cNvSpPr txBox="1"/>
          <p:nvPr/>
        </p:nvSpPr>
        <p:spPr>
          <a:xfrm rot="5400000">
            <a:off x="2362854" y="48884"/>
            <a:ext cx="572464" cy="217271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spc="150" noProof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КАКИМИ МЕТОДАМИ ПОЛЬЗУЮТСЯ?</a:t>
            </a:r>
            <a:endParaRPr lang="ru-RU" sz="1400" b="1" spc="15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A6036CF5-3332-48B5-971C-349C93126EFE}"/>
              </a:ext>
            </a:extLst>
          </p:cNvPr>
          <p:cNvSpPr/>
          <p:nvPr/>
        </p:nvSpPr>
        <p:spPr>
          <a:xfrm>
            <a:off x="1562729" y="3106076"/>
            <a:ext cx="217271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dirty="0"/>
              <a:t>Презерватив</a:t>
            </a:r>
            <a:endParaRPr lang="uk-UA" sz="1600" dirty="0"/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04E92C4C-8675-4093-A6EA-31DD34385A86}"/>
              </a:ext>
            </a:extLst>
          </p:cNvPr>
          <p:cNvSpPr/>
          <p:nvPr/>
        </p:nvSpPr>
        <p:spPr>
          <a:xfrm>
            <a:off x="1526261" y="4491452"/>
            <a:ext cx="1835346" cy="491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80000"/>
              </a:lnSpc>
              <a:defRPr/>
            </a:pPr>
            <a:r>
              <a:rPr lang="ru-RU" sz="1600" dirty="0"/>
              <a:t>Внутриматочное средство</a:t>
            </a:r>
            <a:endParaRPr lang="uk-UA" sz="1600" dirty="0"/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EBB02030-0654-4809-85A6-411C11C609CB}"/>
              </a:ext>
            </a:extLst>
          </p:cNvPr>
          <p:cNvSpPr/>
          <p:nvPr/>
        </p:nvSpPr>
        <p:spPr>
          <a:xfrm>
            <a:off x="1621444" y="5160916"/>
            <a:ext cx="1773878" cy="491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80000"/>
              </a:lnSpc>
              <a:defRPr/>
            </a:pPr>
            <a:r>
              <a:rPr lang="ru-RU" sz="1600" b="1" dirty="0"/>
              <a:t>Гормональная контрацепция</a:t>
            </a:r>
            <a:endParaRPr lang="uk-UA" sz="1600" b="1" dirty="0"/>
          </a:p>
        </p:txBody>
      </p:sp>
      <p:graphicFrame>
        <p:nvGraphicFramePr>
          <p:cNvPr id="155" name="Диаграмма 154">
            <a:extLst>
              <a:ext uri="{FF2B5EF4-FFF2-40B4-BE49-F238E27FC236}">
                <a16:creationId xmlns:a16="http://schemas.microsoft.com/office/drawing/2014/main" id="{5C8F06BA-A2EF-44DF-9BDE-DD71A432E6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3461040"/>
              </p:ext>
            </p:extLst>
          </p:nvPr>
        </p:nvGraphicFramePr>
        <p:xfrm>
          <a:off x="10281779" y="1642000"/>
          <a:ext cx="2566470" cy="43985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4" name="Овал 33">
            <a:extLst>
              <a:ext uri="{FF2B5EF4-FFF2-40B4-BE49-F238E27FC236}">
                <a16:creationId xmlns:a16="http://schemas.microsoft.com/office/drawing/2014/main" id="{BB99F7A3-886A-4A76-9BF9-3C094F82FFEB}"/>
              </a:ext>
            </a:extLst>
          </p:cNvPr>
          <p:cNvSpPr/>
          <p:nvPr/>
        </p:nvSpPr>
        <p:spPr>
          <a:xfrm>
            <a:off x="232331" y="1084360"/>
            <a:ext cx="2001471" cy="1191832"/>
          </a:xfrm>
          <a:prstGeom prst="ellipse">
            <a:avLst/>
          </a:prstGeom>
          <a:solidFill>
            <a:srgbClr val="0C44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tlCol="0" anchor="t" anchorCtr="1"/>
          <a:lstStyle/>
          <a:p>
            <a:pPr algn="ctr"/>
            <a:endParaRPr lang="ru-UA" sz="4800" b="1" dirty="0">
              <a:solidFill>
                <a:schemeClr val="bg1"/>
              </a:solidFill>
            </a:endParaRPr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C1B83771-67EA-46C0-B319-A157E310850E}"/>
              </a:ext>
            </a:extLst>
          </p:cNvPr>
          <p:cNvSpPr/>
          <p:nvPr/>
        </p:nvSpPr>
        <p:spPr>
          <a:xfrm>
            <a:off x="506555" y="2669538"/>
            <a:ext cx="1462058" cy="1236178"/>
          </a:xfrm>
          <a:prstGeom prst="ellipse">
            <a:avLst/>
          </a:prstGeom>
          <a:solidFill>
            <a:srgbClr val="095C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30%</a:t>
            </a:r>
            <a:endParaRPr lang="ru-UA" sz="3200" b="1" dirty="0">
              <a:solidFill>
                <a:schemeClr val="bg1"/>
              </a:solidFill>
            </a:endParaRPr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A03FC965-934E-437A-A05C-16DA089A903E}"/>
              </a:ext>
            </a:extLst>
          </p:cNvPr>
          <p:cNvSpPr/>
          <p:nvPr/>
        </p:nvSpPr>
        <p:spPr>
          <a:xfrm>
            <a:off x="578864" y="3571475"/>
            <a:ext cx="1308404" cy="1021162"/>
          </a:xfrm>
          <a:prstGeom prst="ellipse">
            <a:avLst/>
          </a:prstGeom>
          <a:solidFill>
            <a:srgbClr val="009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19%</a:t>
            </a:r>
            <a:endParaRPr lang="ru-UA" sz="2400" b="1" dirty="0">
              <a:solidFill>
                <a:schemeClr val="bg1"/>
              </a:solidFill>
            </a:endParaRPr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F9C0A3DE-3FD2-483C-B460-0C9AE2B27DAB}"/>
              </a:ext>
            </a:extLst>
          </p:cNvPr>
          <p:cNvSpPr/>
          <p:nvPr/>
        </p:nvSpPr>
        <p:spPr>
          <a:xfrm>
            <a:off x="616404" y="4297478"/>
            <a:ext cx="1208534" cy="933244"/>
          </a:xfrm>
          <a:prstGeom prst="ellipse">
            <a:avLst/>
          </a:prstGeom>
          <a:solidFill>
            <a:srgbClr val="05CF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11%</a:t>
            </a:r>
            <a:endParaRPr lang="ru-UA" sz="2000" b="1" dirty="0">
              <a:solidFill>
                <a:schemeClr val="bg1"/>
              </a:solidFill>
            </a:endParaRPr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7D46A4A6-6A71-43F7-A2DA-C4C2DCAC3912}"/>
              </a:ext>
            </a:extLst>
          </p:cNvPr>
          <p:cNvSpPr/>
          <p:nvPr/>
        </p:nvSpPr>
        <p:spPr>
          <a:xfrm>
            <a:off x="644506" y="5006205"/>
            <a:ext cx="1177120" cy="842292"/>
          </a:xfrm>
          <a:prstGeom prst="ellipse">
            <a:avLst/>
          </a:prstGeom>
          <a:solidFill>
            <a:srgbClr val="8FD8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tx2"/>
                </a:solidFill>
              </a:rPr>
              <a:t>11%</a:t>
            </a:r>
            <a:endParaRPr lang="ru-UA" sz="2000" b="1" dirty="0">
              <a:solidFill>
                <a:schemeClr val="tx2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03AAAD6-629E-4CBD-88D4-F22325BD1160}"/>
              </a:ext>
            </a:extLst>
          </p:cNvPr>
          <p:cNvSpPr txBox="1"/>
          <p:nvPr/>
        </p:nvSpPr>
        <p:spPr>
          <a:xfrm>
            <a:off x="447796" y="1074331"/>
            <a:ext cx="165602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4800" b="1" dirty="0">
                <a:solidFill>
                  <a:schemeClr val="bg1"/>
                </a:solidFill>
              </a:rPr>
              <a:t>34%</a:t>
            </a:r>
            <a:endParaRPr lang="ru-UA" sz="4800" b="1" dirty="0">
              <a:solidFill>
                <a:schemeClr val="bg1"/>
              </a:solidFill>
            </a:endParaRPr>
          </a:p>
        </p:txBody>
      </p: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id="{5DEDA0D8-10AF-4E7E-9862-F6A4F0D1C088}"/>
              </a:ext>
            </a:extLst>
          </p:cNvPr>
          <p:cNvSpPr/>
          <p:nvPr/>
        </p:nvSpPr>
        <p:spPr>
          <a:xfrm>
            <a:off x="97619" y="1648849"/>
            <a:ext cx="217271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100" b="1" dirty="0">
                <a:solidFill>
                  <a:schemeClr val="bg1"/>
                </a:solidFill>
              </a:rPr>
              <a:t>НЕ ПОЛЬЗУЮТСЯ </a:t>
            </a:r>
            <a:r>
              <a:rPr lang="ru-RU" sz="1100" dirty="0">
                <a:solidFill>
                  <a:schemeClr val="bg1"/>
                </a:solidFill>
              </a:rPr>
              <a:t>НИКАКИМИ МЕТОДАМИ</a:t>
            </a:r>
            <a:endParaRPr lang="uk-UA" sz="1100" b="1" dirty="0">
              <a:solidFill>
                <a:schemeClr val="bg1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E86C960-188C-4FD4-B3C2-7246051D2EF6}"/>
              </a:ext>
            </a:extLst>
          </p:cNvPr>
          <p:cNvSpPr txBox="1"/>
          <p:nvPr/>
        </p:nvSpPr>
        <p:spPr>
          <a:xfrm>
            <a:off x="100948" y="969879"/>
            <a:ext cx="640658" cy="319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noProof="1">
                <a:solidFill>
                  <a:srgbClr val="000000"/>
                </a:solidFill>
                <a:latin typeface="Calibri" panose="020F0502020204030204"/>
              </a:rPr>
              <a:t>w1</a:t>
            </a:r>
            <a:endParaRPr lang="ru-RU" b="1" dirty="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B3D559D-51B4-4542-83F0-D4EF2A2A8A5F}"/>
              </a:ext>
            </a:extLst>
          </p:cNvPr>
          <p:cNvSpPr txBox="1"/>
          <p:nvPr/>
        </p:nvSpPr>
        <p:spPr>
          <a:xfrm>
            <a:off x="4495631" y="963190"/>
            <a:ext cx="591060" cy="319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noProof="1">
                <a:solidFill>
                  <a:srgbClr val="000000"/>
                </a:solidFill>
                <a:latin typeface="Calibri" panose="020F0502020204030204"/>
              </a:rPr>
              <a:t>w2</a:t>
            </a:r>
            <a:endParaRPr lang="ru-RU" b="1" dirty="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42F7F93E-4E30-48DC-901A-389A4689B443}"/>
              </a:ext>
            </a:extLst>
          </p:cNvPr>
          <p:cNvSpPr/>
          <p:nvPr/>
        </p:nvSpPr>
        <p:spPr>
          <a:xfrm>
            <a:off x="1954837" y="3815494"/>
            <a:ext cx="1806809" cy="4413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80000"/>
              </a:lnSpc>
              <a:defRPr/>
            </a:pPr>
            <a:r>
              <a:rPr lang="ru-RU" sz="1400" dirty="0"/>
              <a:t>Противозачаточные таблетки</a:t>
            </a:r>
            <a:endParaRPr lang="uk-UA" sz="1400" dirty="0"/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5F1800D5-7667-4547-A4DA-8CD857740E82}"/>
              </a:ext>
            </a:extLst>
          </p:cNvPr>
          <p:cNvSpPr/>
          <p:nvPr/>
        </p:nvSpPr>
        <p:spPr>
          <a:xfrm>
            <a:off x="1444552" y="3962945"/>
            <a:ext cx="1167863" cy="4413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80000"/>
              </a:lnSpc>
              <a:defRPr/>
            </a:pPr>
            <a:r>
              <a:rPr lang="ru-RU" sz="1400" dirty="0"/>
              <a:t>Прерванный половой акт</a:t>
            </a:r>
            <a:endParaRPr lang="uk-UA" sz="1400" dirty="0"/>
          </a:p>
        </p:txBody>
      </p:sp>
      <p:graphicFrame>
        <p:nvGraphicFramePr>
          <p:cNvPr id="54" name="Диаграмма 53">
            <a:extLst>
              <a:ext uri="{FF2B5EF4-FFF2-40B4-BE49-F238E27FC236}">
                <a16:creationId xmlns:a16="http://schemas.microsoft.com/office/drawing/2014/main" id="{7AD255AE-9CA1-4B2D-92CA-E2F900B6EC8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26313039"/>
              </p:ext>
            </p:extLst>
          </p:nvPr>
        </p:nvGraphicFramePr>
        <p:xfrm>
          <a:off x="5358816" y="1659051"/>
          <a:ext cx="2566470" cy="43985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55" name="TextBox 54">
            <a:extLst>
              <a:ext uri="{FF2B5EF4-FFF2-40B4-BE49-F238E27FC236}">
                <a16:creationId xmlns:a16="http://schemas.microsoft.com/office/drawing/2014/main" id="{3611EEC6-92B3-404F-9307-399532C2DAA7}"/>
              </a:ext>
            </a:extLst>
          </p:cNvPr>
          <p:cNvSpPr txBox="1"/>
          <p:nvPr/>
        </p:nvSpPr>
        <p:spPr>
          <a:xfrm>
            <a:off x="6410424" y="6125093"/>
            <a:ext cx="10131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wave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1 N=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277</a:t>
            </a:r>
            <a:endParaRPr kumimoji="0" lang="ru-RU" sz="10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291E37E5-6C8C-42B1-A51F-27D49BE9EDF0}"/>
              </a:ext>
            </a:extLst>
          </p:cNvPr>
          <p:cNvSpPr txBox="1"/>
          <p:nvPr/>
        </p:nvSpPr>
        <p:spPr>
          <a:xfrm>
            <a:off x="10136580" y="6125093"/>
            <a:ext cx="11468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wave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 N=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265</a:t>
            </a:r>
            <a:endParaRPr kumimoji="0" lang="ru-RU" sz="10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501480A4-69B3-411E-9CA7-A7F500E3743A}"/>
              </a:ext>
            </a:extLst>
          </p:cNvPr>
          <p:cNvGrpSpPr/>
          <p:nvPr/>
        </p:nvGrpSpPr>
        <p:grpSpPr>
          <a:xfrm>
            <a:off x="8685534" y="6454992"/>
            <a:ext cx="2884074" cy="415498"/>
            <a:chOff x="3597089" y="5126847"/>
            <a:chExt cx="3152755" cy="415498"/>
          </a:xfrm>
        </p:grpSpPr>
        <p:sp>
          <p:nvSpPr>
            <p:cNvPr id="58" name="Rectangle 21">
              <a:extLst>
                <a:ext uri="{FF2B5EF4-FFF2-40B4-BE49-F238E27FC236}">
                  <a16:creationId xmlns:a16="http://schemas.microsoft.com/office/drawing/2014/main" id="{46480552-ADCA-4B34-9805-094CD3F63F21}"/>
                </a:ext>
              </a:extLst>
            </p:cNvPr>
            <p:cNvSpPr/>
            <p:nvPr/>
          </p:nvSpPr>
          <p:spPr>
            <a:xfrm>
              <a:off x="3714145" y="5126847"/>
              <a:ext cx="3035699" cy="4154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- </a:t>
              </a:r>
              <a:r>
                <a:rPr kumimoji="0" lang="ru-RU" sz="1000" i="0" u="none" strike="noStrike" kern="1200" cap="none" spc="0" normalizeH="0" baseline="0" noProof="0" dirty="0">
                  <a:ln>
                    <a:noFill/>
                  </a:ln>
                  <a:solidFill>
                    <a:srgbClr val="45484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статистически значимо </a:t>
              </a:r>
              <a:r>
                <a:rPr kumimoji="0" lang="ru-RU" sz="100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выше</a:t>
              </a:r>
              <a:r>
                <a:rPr kumimoji="0" lang="en-US" sz="10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/</a:t>
              </a:r>
              <a:r>
                <a:rPr kumimoji="0" lang="ru-RU" sz="100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ниже </a:t>
              </a:r>
              <a:r>
                <a:rPr kumimoji="0" lang="ru-RU" sz="1000" i="0" u="none" strike="noStrike" kern="1200" cap="none" spc="0" normalizeH="0" baseline="0" noProof="0" dirty="0">
                  <a:ln>
                    <a:noFill/>
                  </a:ln>
                  <a:solidFill>
                    <a:srgbClr val="45484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на уровне 95%</a:t>
              </a:r>
              <a:r>
                <a:rPr kumimoji="0" lang="ru-UA" sz="1000" i="0" u="none" strike="noStrike" kern="1200" cap="none" spc="0" normalizeH="0" baseline="0" noProof="0" dirty="0">
                  <a:ln>
                    <a:noFill/>
                  </a:ln>
                  <a:solidFill>
                    <a:srgbClr val="45484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ru-RU" sz="1000" i="0" u="none" strike="noStrike" kern="1200" cap="none" spc="0" normalizeH="0" baseline="0" noProof="0" dirty="0">
                  <a:ln>
                    <a:noFill/>
                  </a:ln>
                  <a:solidFill>
                    <a:srgbClr val="45484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в</a:t>
              </a:r>
              <a:r>
                <a:rPr kumimoji="0" lang="ru-UA" sz="1000" i="0" u="none" strike="noStrike" kern="1200" cap="none" spc="0" normalizeH="0" baseline="0" noProof="0" dirty="0">
                  <a:ln>
                    <a:noFill/>
                  </a:ln>
                  <a:solidFill>
                    <a:srgbClr val="45484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ru-RU" sz="1000" i="0" u="none" strike="noStrike" kern="1200" cap="none" spc="0" normalizeH="0" baseline="0" noProof="0" dirty="0">
                  <a:ln>
                    <a:noFill/>
                  </a:ln>
                  <a:solidFill>
                    <a:srgbClr val="45484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с</a:t>
              </a:r>
              <a:r>
                <a:rPr lang="ru-UA" sz="1000" dirty="0">
                  <a:solidFill>
                    <a:srgbClr val="45484F"/>
                  </a:solidFill>
                  <a:latin typeface="Calibri" panose="020F0502020204030204"/>
                </a:rPr>
                <a:t>равнении с предыдущей волной</a:t>
              </a:r>
              <a:endParaRPr kumimoji="0" lang="x-none" sz="1000" i="0" u="none" strike="noStrike" kern="1200" cap="none" spc="0" normalizeH="0" baseline="0" noProof="0" dirty="0">
                <a:ln>
                  <a:noFill/>
                </a:ln>
                <a:solidFill>
                  <a:srgbClr val="45484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59" name="Группа 58">
              <a:extLst>
                <a:ext uri="{FF2B5EF4-FFF2-40B4-BE49-F238E27FC236}">
                  <a16:creationId xmlns:a16="http://schemas.microsoft.com/office/drawing/2014/main" id="{FC8E4208-3B4B-450D-911A-41713A0D4542}"/>
                </a:ext>
              </a:extLst>
            </p:cNvPr>
            <p:cNvGrpSpPr/>
            <p:nvPr/>
          </p:nvGrpSpPr>
          <p:grpSpPr>
            <a:xfrm>
              <a:off x="3597089" y="5233008"/>
              <a:ext cx="115139" cy="225728"/>
              <a:chOff x="3896797" y="4372125"/>
              <a:chExt cx="115139" cy="225728"/>
            </a:xfrm>
          </p:grpSpPr>
          <p:sp>
            <p:nvSpPr>
              <p:cNvPr id="60" name="Line 28">
                <a:extLst>
                  <a:ext uri="{FF2B5EF4-FFF2-40B4-BE49-F238E27FC236}">
                    <a16:creationId xmlns:a16="http://schemas.microsoft.com/office/drawing/2014/main" id="{F615FC8D-C5D5-4B91-BBD1-01F3D6F11B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11936" y="4381853"/>
                <a:ext cx="0" cy="21600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lIns="91428" tIns="45714" rIns="91428" bIns="45714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/>
                  <a:ea typeface="+mn-ea"/>
                  <a:cs typeface="+mn-cs"/>
                </a:endParaRPr>
              </a:p>
            </p:txBody>
          </p:sp>
          <p:sp>
            <p:nvSpPr>
              <p:cNvPr id="61" name="Line 140">
                <a:extLst>
                  <a:ext uri="{FF2B5EF4-FFF2-40B4-BE49-F238E27FC236}">
                    <a16:creationId xmlns:a16="http://schemas.microsoft.com/office/drawing/2014/main" id="{4A53E155-24EC-4520-90D0-2A4940F79E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96797" y="4372125"/>
                <a:ext cx="0" cy="216000"/>
              </a:xfrm>
              <a:prstGeom prst="line">
                <a:avLst/>
              </a:prstGeom>
              <a:noFill/>
              <a:ln w="38100">
                <a:solidFill>
                  <a:srgbClr val="00B050"/>
                </a:solidFill>
                <a:round/>
                <a:headEnd/>
                <a:tailEnd type="triangle" w="med" len="med"/>
              </a:ln>
            </p:spPr>
            <p:txBody>
              <a:bodyPr lIns="91428" tIns="45714" rIns="91428" bIns="45714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/>
                  <a:ea typeface="+mn-ea"/>
                  <a:cs typeface="+mn-cs"/>
                </a:endParaRPr>
              </a:p>
            </p:txBody>
          </p:sp>
        </p:grpSp>
      </p:grpSp>
      <p:sp>
        <p:nvSpPr>
          <p:cNvPr id="62" name="Line 140">
            <a:extLst>
              <a:ext uri="{FF2B5EF4-FFF2-40B4-BE49-F238E27FC236}">
                <a16:creationId xmlns:a16="http://schemas.microsoft.com/office/drawing/2014/main" id="{CA87F3DD-5C9E-4B43-9042-F11FF7B01A7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15224" y="3106076"/>
            <a:ext cx="0" cy="2160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</p:spPr>
        <p:txBody>
          <a:bodyPr lIns="91428" tIns="45714" rIns="91428" bIns="45714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63" name="Line 28">
            <a:extLst>
              <a:ext uri="{FF2B5EF4-FFF2-40B4-BE49-F238E27FC236}">
                <a16:creationId xmlns:a16="http://schemas.microsoft.com/office/drawing/2014/main" id="{1D28D4DA-ED7C-410C-9EE1-BCED753C5834}"/>
              </a:ext>
            </a:extLst>
          </p:cNvPr>
          <p:cNvSpPr>
            <a:spLocks noChangeShapeType="1"/>
          </p:cNvSpPr>
          <p:nvPr/>
        </p:nvSpPr>
        <p:spPr bwMode="auto">
          <a:xfrm>
            <a:off x="10828042" y="3161423"/>
            <a:ext cx="0" cy="216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lIns="91428" tIns="45714" rIns="91428" bIns="45714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64" name="Line 28">
            <a:extLst>
              <a:ext uri="{FF2B5EF4-FFF2-40B4-BE49-F238E27FC236}">
                <a16:creationId xmlns:a16="http://schemas.microsoft.com/office/drawing/2014/main" id="{8751FBB0-843D-4B6F-AA61-5483AF311F4A}"/>
              </a:ext>
            </a:extLst>
          </p:cNvPr>
          <p:cNvSpPr>
            <a:spLocks noChangeShapeType="1"/>
          </p:cNvSpPr>
          <p:nvPr/>
        </p:nvSpPr>
        <p:spPr bwMode="auto">
          <a:xfrm>
            <a:off x="10737847" y="4808867"/>
            <a:ext cx="0" cy="216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lIns="91428" tIns="45714" rIns="91428" bIns="45714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65" name="Line 140">
            <a:extLst>
              <a:ext uri="{FF2B5EF4-FFF2-40B4-BE49-F238E27FC236}">
                <a16:creationId xmlns:a16="http://schemas.microsoft.com/office/drawing/2014/main" id="{DF30B45D-6D6C-4555-B0FC-1858665BF88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809380" y="3552813"/>
            <a:ext cx="0" cy="216000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 type="triangle" w="med" len="med"/>
          </a:ln>
        </p:spPr>
        <p:txBody>
          <a:bodyPr lIns="91428" tIns="45714" rIns="91428" bIns="45714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66" name="Line 140">
            <a:extLst>
              <a:ext uri="{FF2B5EF4-FFF2-40B4-BE49-F238E27FC236}">
                <a16:creationId xmlns:a16="http://schemas.microsoft.com/office/drawing/2014/main" id="{284F7A54-6EF2-4299-907A-686D23E2982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139746" y="1905328"/>
            <a:ext cx="0" cy="216000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 type="triangle" w="med" len="med"/>
          </a:ln>
        </p:spPr>
        <p:txBody>
          <a:bodyPr lIns="91428" tIns="45714" rIns="91428" bIns="45714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72" name="Line 28">
            <a:extLst>
              <a:ext uri="{FF2B5EF4-FFF2-40B4-BE49-F238E27FC236}">
                <a16:creationId xmlns:a16="http://schemas.microsoft.com/office/drawing/2014/main" id="{93E4B7DA-0DB3-48D6-A2C0-3ABA0BBDA0CA}"/>
              </a:ext>
            </a:extLst>
          </p:cNvPr>
          <p:cNvSpPr>
            <a:spLocks noChangeShapeType="1"/>
          </p:cNvSpPr>
          <p:nvPr/>
        </p:nvSpPr>
        <p:spPr bwMode="auto">
          <a:xfrm>
            <a:off x="4231301" y="5261172"/>
            <a:ext cx="0" cy="216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lIns="91428" tIns="45714" rIns="91428" bIns="45714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69" name="Овал 68">
            <a:extLst>
              <a:ext uri="{FF2B5EF4-FFF2-40B4-BE49-F238E27FC236}">
                <a16:creationId xmlns:a16="http://schemas.microsoft.com/office/drawing/2014/main" id="{1B41B985-02A9-4062-8989-FE19C961E850}"/>
              </a:ext>
            </a:extLst>
          </p:cNvPr>
          <p:cNvSpPr/>
          <p:nvPr/>
        </p:nvSpPr>
        <p:spPr>
          <a:xfrm>
            <a:off x="3027064" y="1085543"/>
            <a:ext cx="2001471" cy="1191832"/>
          </a:xfrm>
          <a:prstGeom prst="ellipse">
            <a:avLst/>
          </a:prstGeom>
          <a:solidFill>
            <a:srgbClr val="0C44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tlCol="0" anchor="t" anchorCtr="1"/>
          <a:lstStyle/>
          <a:p>
            <a:pPr algn="ctr"/>
            <a:endParaRPr lang="ru-UA" sz="4800" b="1" dirty="0">
              <a:solidFill>
                <a:schemeClr val="bg1"/>
              </a:solidFill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51B42CB8-0EDE-4DEA-9B1E-4C2978FD289A}"/>
              </a:ext>
            </a:extLst>
          </p:cNvPr>
          <p:cNvSpPr txBox="1"/>
          <p:nvPr/>
        </p:nvSpPr>
        <p:spPr>
          <a:xfrm>
            <a:off x="3242529" y="1075514"/>
            <a:ext cx="165602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4800" b="1" dirty="0">
                <a:solidFill>
                  <a:schemeClr val="bg1"/>
                </a:solidFill>
              </a:rPr>
              <a:t>32%</a:t>
            </a:r>
            <a:endParaRPr lang="ru-UA" sz="4800" b="1" dirty="0">
              <a:solidFill>
                <a:schemeClr val="bg1"/>
              </a:solidFill>
            </a:endParaRPr>
          </a:p>
        </p:txBody>
      </p:sp>
      <p:sp>
        <p:nvSpPr>
          <p:cNvPr id="71" name="Прямоугольник 70">
            <a:extLst>
              <a:ext uri="{FF2B5EF4-FFF2-40B4-BE49-F238E27FC236}">
                <a16:creationId xmlns:a16="http://schemas.microsoft.com/office/drawing/2014/main" id="{E6BDA73B-049C-49CB-AFFC-157505EFBAA0}"/>
              </a:ext>
            </a:extLst>
          </p:cNvPr>
          <p:cNvSpPr/>
          <p:nvPr/>
        </p:nvSpPr>
        <p:spPr>
          <a:xfrm>
            <a:off x="2892352" y="1650032"/>
            <a:ext cx="217271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100" b="1" dirty="0">
                <a:solidFill>
                  <a:schemeClr val="bg1"/>
                </a:solidFill>
              </a:rPr>
              <a:t>НЕ ПОЛЬЗУЮТСЯ </a:t>
            </a:r>
            <a:r>
              <a:rPr lang="ru-RU" sz="1100" dirty="0">
                <a:solidFill>
                  <a:schemeClr val="bg1"/>
                </a:solidFill>
              </a:rPr>
              <a:t>НИКАКИМИ МЕТОДАМИ</a:t>
            </a:r>
            <a:endParaRPr lang="uk-UA" sz="1100" b="1" dirty="0">
              <a:solidFill>
                <a:schemeClr val="bg1"/>
              </a:solidFill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5669D985-5F8E-4F5F-A43C-C81EDF601841}"/>
              </a:ext>
            </a:extLst>
          </p:cNvPr>
          <p:cNvSpPr txBox="1"/>
          <p:nvPr/>
        </p:nvSpPr>
        <p:spPr>
          <a:xfrm rot="5400000">
            <a:off x="2354691" y="1388801"/>
            <a:ext cx="572464" cy="217271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spc="150" noProof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ИСПОЛЬЗУЮТ КОНТРАЦЕПЦИЮ</a:t>
            </a:r>
            <a:endParaRPr lang="ru-RU" sz="1400" b="1" spc="15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92835B68-01C4-4CD0-A847-7A2C732EF5FA}"/>
              </a:ext>
            </a:extLst>
          </p:cNvPr>
          <p:cNvSpPr txBox="1"/>
          <p:nvPr/>
        </p:nvSpPr>
        <p:spPr>
          <a:xfrm rot="5400000">
            <a:off x="926248" y="1861146"/>
            <a:ext cx="572464" cy="121369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spc="150" noProof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66%, среди которых:</a:t>
            </a:r>
            <a:endParaRPr lang="ru-RU" sz="1400" b="1" spc="15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453D1813-06E0-4039-8397-2A15B46F2545}"/>
              </a:ext>
            </a:extLst>
          </p:cNvPr>
          <p:cNvSpPr txBox="1"/>
          <p:nvPr/>
        </p:nvSpPr>
        <p:spPr>
          <a:xfrm rot="5400000">
            <a:off x="3766671" y="1854473"/>
            <a:ext cx="572464" cy="121369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spc="150" noProof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68%, среди которых:</a:t>
            </a:r>
            <a:endParaRPr lang="ru-RU" sz="1400" b="1" spc="15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896ACE2-4751-F495-4217-81B2375A296A}"/>
              </a:ext>
            </a:extLst>
          </p:cNvPr>
          <p:cNvSpPr txBox="1"/>
          <p:nvPr/>
        </p:nvSpPr>
        <p:spPr>
          <a:xfrm>
            <a:off x="4818351" y="3454846"/>
            <a:ext cx="2033067" cy="7860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400" b="1" dirty="0">
                <a:solidFill>
                  <a:srgbClr val="000000"/>
                </a:solidFill>
              </a:rPr>
              <a:t>На 2% увеличилось количество использующих контрацепцию</a:t>
            </a:r>
            <a:endParaRPr lang="uk-UA" sz="1400" b="1" i="0" u="none" strike="noStrike" dirty="0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3055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Скругленный прямоугольник 22">
            <a:extLst>
              <a:ext uri="{FF2B5EF4-FFF2-40B4-BE49-F238E27FC236}">
                <a16:creationId xmlns:a16="http://schemas.microsoft.com/office/drawing/2014/main" id="{0CF39EF9-70DF-4C22-A83F-DC795CC8407F}"/>
              </a:ext>
            </a:extLst>
          </p:cNvPr>
          <p:cNvSpPr/>
          <p:nvPr/>
        </p:nvSpPr>
        <p:spPr>
          <a:xfrm>
            <a:off x="441333" y="4191501"/>
            <a:ext cx="11088779" cy="1884985"/>
          </a:xfrm>
          <a:prstGeom prst="roundRect">
            <a:avLst>
              <a:gd name="adj" fmla="val 5587"/>
            </a:avLst>
          </a:prstGeom>
          <a:solidFill>
            <a:schemeClr val="bg1"/>
          </a:solidFill>
          <a:ln w="25400" cap="flat">
            <a:noFill/>
            <a:prstDash val="solid"/>
            <a:miter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27292D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7" name="Скругленный прямоугольник 22">
            <a:extLst>
              <a:ext uri="{FF2B5EF4-FFF2-40B4-BE49-F238E27FC236}">
                <a16:creationId xmlns:a16="http://schemas.microsoft.com/office/drawing/2014/main" id="{47EEA223-864D-4E96-8579-FA61DEC1527E}"/>
              </a:ext>
            </a:extLst>
          </p:cNvPr>
          <p:cNvSpPr/>
          <p:nvPr/>
        </p:nvSpPr>
        <p:spPr>
          <a:xfrm>
            <a:off x="3468314" y="1003681"/>
            <a:ext cx="7991059" cy="3092713"/>
          </a:xfrm>
          <a:prstGeom prst="roundRect">
            <a:avLst>
              <a:gd name="adj" fmla="val 5587"/>
            </a:avLst>
          </a:prstGeom>
          <a:solidFill>
            <a:schemeClr val="bg1"/>
          </a:solidFill>
          <a:ln w="25400" cap="flat">
            <a:noFill/>
            <a:prstDash val="solid"/>
            <a:miter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27292D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EAAA8F6-D81B-4318-9555-3AECDADFF74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275"/>
          <a:stretch/>
        </p:blipFill>
        <p:spPr>
          <a:xfrm>
            <a:off x="10423384" y="179555"/>
            <a:ext cx="1716362" cy="317990"/>
          </a:xfrm>
          <a:prstGeom prst="rect">
            <a:avLst/>
          </a:prstGeom>
        </p:spPr>
      </p:pic>
      <p:sp>
        <p:nvSpPr>
          <p:cNvPr id="139" name="TextBox 138">
            <a:extLst>
              <a:ext uri="{FF2B5EF4-FFF2-40B4-BE49-F238E27FC236}">
                <a16:creationId xmlns:a16="http://schemas.microsoft.com/office/drawing/2014/main" id="{ADF42539-A545-4A95-8DAF-7F3B588A6CFF}"/>
              </a:ext>
            </a:extLst>
          </p:cNvPr>
          <p:cNvSpPr txBox="1"/>
          <p:nvPr/>
        </p:nvSpPr>
        <p:spPr>
          <a:xfrm>
            <a:off x="210043" y="6399214"/>
            <a:ext cx="8508655" cy="339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309" rtl="0" eaLnBrk="1" fontAlgn="auto" latinLnBrk="0" hangingPunct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А12. Использовали ли вы когда-либо гормональную контрацепцию? А13. Почему вы перестали использовать гормональную контрацепцию? А15. Случались ли ситуации, что врач-гинеколог НЕ советовал вам испол3зовать гормональную контрацепцию? </a:t>
            </a:r>
            <a:endParaRPr kumimoji="0" lang="uk-UA" sz="105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1" name="Straight Connector 42">
            <a:extLst>
              <a:ext uri="{FF2B5EF4-FFF2-40B4-BE49-F238E27FC236}">
                <a16:creationId xmlns:a16="http://schemas.microsoft.com/office/drawing/2014/main" id="{1229325C-1F18-4064-BB58-DDF3D7199DA9}"/>
              </a:ext>
            </a:extLst>
          </p:cNvPr>
          <p:cNvCxnSpPr>
            <a:cxnSpLocks/>
          </p:cNvCxnSpPr>
          <p:nvPr/>
        </p:nvCxnSpPr>
        <p:spPr>
          <a:xfrm>
            <a:off x="-21956" y="6380164"/>
            <a:ext cx="4608000" cy="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0A4591"/>
                </a:gs>
                <a:gs pos="29000">
                  <a:srgbClr val="0868B9"/>
                </a:gs>
                <a:gs pos="61000">
                  <a:srgbClr val="06A9D2"/>
                </a:gs>
                <a:gs pos="84000">
                  <a:srgbClr val="05CFC6"/>
                </a:gs>
              </a:gsLst>
              <a:lin ang="0" scaled="1"/>
              <a:tileRect/>
            </a:gradFill>
            <a:prstDash val="solid"/>
          </a:ln>
          <a:effectLst/>
        </p:spPr>
      </p:cxnSp>
      <p:sp>
        <p:nvSpPr>
          <p:cNvPr id="8" name="Заголовок 3">
            <a:extLst>
              <a:ext uri="{FF2B5EF4-FFF2-40B4-BE49-F238E27FC236}">
                <a16:creationId xmlns:a16="http://schemas.microsoft.com/office/drawing/2014/main" id="{9B938736-7F0E-4503-A26F-0B495C728F18}"/>
              </a:ext>
            </a:extLst>
          </p:cNvPr>
          <p:cNvSpPr txBox="1">
            <a:spLocks/>
          </p:cNvSpPr>
          <p:nvPr/>
        </p:nvSpPr>
        <p:spPr>
          <a:xfrm>
            <a:off x="138130" y="-21065"/>
            <a:ext cx="10153351" cy="945498"/>
          </a:xfrm>
          <a:prstGeom prst="rect">
            <a:avLst/>
          </a:prstGeom>
        </p:spPr>
        <p:txBody>
          <a:bodyPr vert="horz" lIns="0" tIns="0" rIns="0" bIns="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lvl="0" indent="0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4000" b="1" dirty="0">
                <a:gradFill flip="none" rotWithShape="1">
                  <a:gsLst>
                    <a:gs pos="0">
                      <a:srgbClr val="00A9D6"/>
                    </a:gs>
                    <a:gs pos="36000">
                      <a:srgbClr val="005B9D"/>
                    </a:gs>
                    <a:gs pos="62000">
                      <a:srgbClr val="003B86"/>
                    </a:gs>
                  </a:gsLst>
                  <a:lin ang="10800000" scaled="1"/>
                  <a:tileRect/>
                </a:gradFill>
                <a:latin typeface="+mn-lt"/>
                <a:ea typeface="+mn-ea"/>
                <a:cs typeface="+mn-cs"/>
              </a:rPr>
              <a:t>ОПЫТ ИСПОЛЬЗОВАНИЯ ГОРМОНАЛЬНОЙ КОНТРАЦЕПЦИИ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2684D91F-DF5C-4E5E-9044-7E1270EF122C}"/>
              </a:ext>
            </a:extLst>
          </p:cNvPr>
          <p:cNvSpPr txBox="1"/>
          <p:nvPr/>
        </p:nvSpPr>
        <p:spPr>
          <a:xfrm>
            <a:off x="8536253" y="3477674"/>
            <a:ext cx="2776238" cy="2446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1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10% - Затрудняются ответить</a:t>
            </a:r>
            <a:r>
              <a:rPr lang="en-US" sz="11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– 8%</a:t>
            </a:r>
            <a:endParaRPr lang="ru-RU" sz="11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171" name="Группа 170">
            <a:extLst>
              <a:ext uri="{FF2B5EF4-FFF2-40B4-BE49-F238E27FC236}">
                <a16:creationId xmlns:a16="http://schemas.microsoft.com/office/drawing/2014/main" id="{1CFEB4F1-92E2-42D2-BB9B-8FAEFC72E56D}"/>
              </a:ext>
            </a:extLst>
          </p:cNvPr>
          <p:cNvGrpSpPr/>
          <p:nvPr/>
        </p:nvGrpSpPr>
        <p:grpSpPr>
          <a:xfrm>
            <a:off x="75714" y="938253"/>
            <a:ext cx="2679322" cy="2400657"/>
            <a:chOff x="706387" y="1222634"/>
            <a:chExt cx="2679322" cy="2400657"/>
          </a:xfrm>
        </p:grpSpPr>
        <p:sp>
          <p:nvSpPr>
            <p:cNvPr id="172" name="TextBox 171">
              <a:extLst>
                <a:ext uri="{FF2B5EF4-FFF2-40B4-BE49-F238E27FC236}">
                  <a16:creationId xmlns:a16="http://schemas.microsoft.com/office/drawing/2014/main" id="{86E00A92-EF03-4BED-88F8-894544243D87}"/>
                </a:ext>
              </a:extLst>
            </p:cNvPr>
            <p:cNvSpPr txBox="1"/>
            <p:nvPr/>
          </p:nvSpPr>
          <p:spPr>
            <a:xfrm>
              <a:off x="1129219" y="1222634"/>
              <a:ext cx="1972015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8000" b="1" i="0" u="none" strike="noStrike" kern="1200" cap="none" spc="0" normalizeH="0" baseline="0" noProof="0" dirty="0">
                  <a:ln>
                    <a:noFill/>
                  </a:ln>
                  <a:solidFill>
                    <a:srgbClr val="0C448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</a:t>
              </a:r>
              <a:r>
                <a:rPr kumimoji="0" lang="en-US" sz="8000" b="1" i="0" u="none" strike="noStrike" kern="1200" cap="none" spc="0" normalizeH="0" baseline="0" noProof="0" dirty="0">
                  <a:ln>
                    <a:noFill/>
                  </a:ln>
                  <a:solidFill>
                    <a:srgbClr val="0C448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</a:t>
              </a:r>
              <a:r>
                <a:rPr kumimoji="0" lang="uk-UA" sz="8000" b="1" i="0" u="none" strike="noStrike" kern="1200" cap="none" spc="0" normalizeH="0" baseline="0" noProof="0" dirty="0">
                  <a:ln>
                    <a:noFill/>
                  </a:ln>
                  <a:solidFill>
                    <a:srgbClr val="0C448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%</a:t>
              </a:r>
              <a:endParaRPr kumimoji="0" lang="ru-RU" sz="8000" b="1" i="0" u="none" strike="noStrike" kern="1200" cap="none" spc="0" normalizeH="0" baseline="0" noProof="0" dirty="0">
                <a:ln>
                  <a:noFill/>
                </a:ln>
                <a:solidFill>
                  <a:srgbClr val="0C448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3" name="TextBox 172">
              <a:extLst>
                <a:ext uri="{FF2B5EF4-FFF2-40B4-BE49-F238E27FC236}">
                  <a16:creationId xmlns:a16="http://schemas.microsoft.com/office/drawing/2014/main" id="{E9E73FED-6723-4159-BB19-44D96A6601E5}"/>
                </a:ext>
              </a:extLst>
            </p:cNvPr>
            <p:cNvSpPr txBox="1"/>
            <p:nvPr/>
          </p:nvSpPr>
          <p:spPr>
            <a:xfrm>
              <a:off x="706387" y="2546073"/>
              <a:ext cx="267932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600" b="1" dirty="0">
                  <a:solidFill>
                    <a:srgbClr val="0C4486"/>
                  </a:solidFill>
                  <a:latin typeface="Calibri" panose="020F0502020204030204"/>
                </a:rPr>
                <a:t>ИСПОЛЬЗОВАЛИ </a:t>
              </a:r>
              <a:r>
                <a:rPr lang="ru-RU" sz="1600" dirty="0">
                  <a:solidFill>
                    <a:srgbClr val="0C4486"/>
                  </a:solidFill>
                  <a:latin typeface="Calibri" panose="020F0502020204030204"/>
                </a:rPr>
                <a:t>В ПРОШЛОМ </a:t>
              </a:r>
              <a:r>
                <a:rPr lang="ru-RU" sz="1600" b="1" dirty="0">
                  <a:solidFill>
                    <a:srgbClr val="0C4486"/>
                  </a:solidFill>
                  <a:latin typeface="Calibri" panose="020F0502020204030204"/>
                </a:rPr>
                <a:t>ГОРМОНАЛЬНУЮ КОНТРАЦЕПЦИЮ</a:t>
              </a:r>
              <a:endParaRPr kumimoji="0" lang="uk-UA" sz="1600" i="0" u="none" strike="noStrike" kern="1200" cap="none" spc="0" normalizeH="0" baseline="0" noProof="0" dirty="0">
                <a:ln>
                  <a:noFill/>
                </a:ln>
                <a:solidFill>
                  <a:srgbClr val="0C448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aphicFrame>
        <p:nvGraphicFramePr>
          <p:cNvPr id="176" name="Диаграмма 175">
            <a:extLst>
              <a:ext uri="{FF2B5EF4-FFF2-40B4-BE49-F238E27FC236}">
                <a16:creationId xmlns:a16="http://schemas.microsoft.com/office/drawing/2014/main" id="{6A37603D-70FA-400A-9ADB-C85B52B5360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42273304"/>
              </p:ext>
            </p:extLst>
          </p:nvPr>
        </p:nvGraphicFramePr>
        <p:xfrm>
          <a:off x="495927" y="4474098"/>
          <a:ext cx="10749775" cy="10978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2" name="Таблица 12">
            <a:extLst>
              <a:ext uri="{FF2B5EF4-FFF2-40B4-BE49-F238E27FC236}">
                <a16:creationId xmlns:a16="http://schemas.microsoft.com/office/drawing/2014/main" id="{7FC69D22-4DD2-4C2C-89C5-C822884B8E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859155"/>
              </p:ext>
            </p:extLst>
          </p:nvPr>
        </p:nvGraphicFramePr>
        <p:xfrm>
          <a:off x="9131080" y="2734276"/>
          <a:ext cx="1946343" cy="3226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6343">
                  <a:extLst>
                    <a:ext uri="{9D8B030D-6E8A-4147-A177-3AD203B41FA5}">
                      <a16:colId xmlns:a16="http://schemas.microsoft.com/office/drawing/2014/main" val="3843052123"/>
                    </a:ext>
                  </a:extLst>
                </a:gridCol>
              </a:tblGrid>
              <a:tr h="322643">
                <a:tc>
                  <a:txBody>
                    <a:bodyPr/>
                    <a:lstStyle/>
                    <a:p>
                      <a:pPr fontAlgn="ctr">
                        <a:lnSpc>
                          <a:spcPct val="80000"/>
                        </a:lnSpc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 просьбе партнера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635999"/>
                  </a:ext>
                </a:extLst>
              </a:tr>
            </a:tbl>
          </a:graphicData>
        </a:graphic>
      </p:graphicFrame>
      <p:sp>
        <p:nvSpPr>
          <p:cNvPr id="178" name="TextBox 177">
            <a:extLst>
              <a:ext uri="{FF2B5EF4-FFF2-40B4-BE49-F238E27FC236}">
                <a16:creationId xmlns:a16="http://schemas.microsoft.com/office/drawing/2014/main" id="{F5E31851-4C80-4144-B68C-2B758014542E}"/>
              </a:ext>
            </a:extLst>
          </p:cNvPr>
          <p:cNvSpPr txBox="1"/>
          <p:nvPr/>
        </p:nvSpPr>
        <p:spPr>
          <a:xfrm>
            <a:off x="5813372" y="1096882"/>
            <a:ext cx="4540719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noProof="1">
                <a:solidFill>
                  <a:srgbClr val="000000"/>
                </a:solidFill>
                <a:latin typeface="Calibri" panose="020F0502020204030204"/>
              </a:rPr>
              <a:t>Почему перестали использовать?</a:t>
            </a:r>
            <a:endParaRPr lang="ru-RU" b="1" dirty="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1FA671F-FDBD-4934-901F-D0F4A80310DA}"/>
              </a:ext>
            </a:extLst>
          </p:cNvPr>
          <p:cNvSpPr txBox="1"/>
          <p:nvPr/>
        </p:nvSpPr>
        <p:spPr>
          <a:xfrm>
            <a:off x="3708938" y="1480295"/>
            <a:ext cx="14766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33%</a:t>
            </a:r>
            <a:endParaRPr lang="ru-RU" sz="4400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C124E09-8F88-40EF-B7F1-EC300F399E0B}"/>
              </a:ext>
            </a:extLst>
          </p:cNvPr>
          <p:cNvSpPr txBox="1"/>
          <p:nvPr/>
        </p:nvSpPr>
        <p:spPr>
          <a:xfrm>
            <a:off x="4921204" y="1587143"/>
            <a:ext cx="2369222" cy="6201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ctr">
              <a:lnSpc>
                <a:spcPct val="80000"/>
              </a:lnSpc>
            </a:pPr>
            <a:r>
              <a:rPr lang="ru-RU" sz="1400" b="1" i="0" u="none" strike="noStrike" dirty="0">
                <a:solidFill>
                  <a:srgbClr val="000000"/>
                </a:solidFill>
                <a:effectLst/>
                <a:latin typeface="+mn-lt"/>
              </a:rPr>
              <a:t>Долгое применение гормонов может навредить моему здоровью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3E1AE8A-EDDA-4867-AE23-D42F97AE8859}"/>
              </a:ext>
            </a:extLst>
          </p:cNvPr>
          <p:cNvSpPr txBox="1"/>
          <p:nvPr/>
        </p:nvSpPr>
        <p:spPr>
          <a:xfrm>
            <a:off x="3708938" y="1988864"/>
            <a:ext cx="14766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27%</a:t>
            </a:r>
            <a:endParaRPr lang="ru-RU" sz="4000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3751C81-A683-46B1-806C-541E2AD0B766}"/>
              </a:ext>
            </a:extLst>
          </p:cNvPr>
          <p:cNvSpPr txBox="1"/>
          <p:nvPr/>
        </p:nvSpPr>
        <p:spPr>
          <a:xfrm>
            <a:off x="4936266" y="2276444"/>
            <a:ext cx="2865611" cy="2492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ctr">
              <a:lnSpc>
                <a:spcPct val="80000"/>
              </a:lnSpc>
            </a:pPr>
            <a:r>
              <a:rPr lang="ru-RU" sz="1200" i="0" u="none" strike="noStrike" dirty="0">
                <a:solidFill>
                  <a:srgbClr val="000000"/>
                </a:solidFill>
                <a:effectLst/>
                <a:latin typeface="+mn-lt"/>
              </a:rPr>
              <a:t>По рекомендации врача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DF942F7-139E-4365-ACEB-433687A1935C}"/>
              </a:ext>
            </a:extLst>
          </p:cNvPr>
          <p:cNvSpPr txBox="1"/>
          <p:nvPr/>
        </p:nvSpPr>
        <p:spPr>
          <a:xfrm>
            <a:off x="3708938" y="2469805"/>
            <a:ext cx="1476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36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uk-UA" sz="36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%</a:t>
            </a:r>
            <a:endParaRPr lang="ru-RU" sz="3600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0DA1DD7-D600-4253-9A77-320A104E544D}"/>
              </a:ext>
            </a:extLst>
          </p:cNvPr>
          <p:cNvSpPr txBox="1"/>
          <p:nvPr/>
        </p:nvSpPr>
        <p:spPr>
          <a:xfrm>
            <a:off x="4921204" y="3126344"/>
            <a:ext cx="2865611" cy="2492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ctr">
              <a:lnSpc>
                <a:spcPct val="80000"/>
              </a:lnSpc>
            </a:pPr>
            <a:r>
              <a:rPr lang="ru-RU" sz="1200" b="0" i="0" u="none" strike="noStrike" dirty="0">
                <a:solidFill>
                  <a:srgbClr val="000000"/>
                </a:solidFill>
                <a:effectLst/>
                <a:latin typeface="+mn-lt"/>
              </a:rPr>
              <a:t>Планирую беременность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519A7AD-A877-4DCF-AC01-DAF840A28732}"/>
              </a:ext>
            </a:extLst>
          </p:cNvPr>
          <p:cNvSpPr txBox="1"/>
          <p:nvPr/>
        </p:nvSpPr>
        <p:spPr>
          <a:xfrm>
            <a:off x="3717358" y="2935869"/>
            <a:ext cx="147667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4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34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  <a:r>
              <a:rPr lang="uk-UA" sz="34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%</a:t>
            </a:r>
            <a:endParaRPr lang="ru-RU" sz="3400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BA718DE-0CE9-4073-8653-9DE99A5968B3}"/>
              </a:ext>
            </a:extLst>
          </p:cNvPr>
          <p:cNvSpPr txBox="1"/>
          <p:nvPr/>
        </p:nvSpPr>
        <p:spPr>
          <a:xfrm>
            <a:off x="4903728" y="2689040"/>
            <a:ext cx="2865611" cy="2492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ctr">
              <a:lnSpc>
                <a:spcPct val="80000"/>
              </a:lnSpc>
            </a:pPr>
            <a:r>
              <a:rPr lang="ru-RU" sz="1200" i="0" u="none" strike="noStrike" dirty="0">
                <a:solidFill>
                  <a:srgbClr val="000000"/>
                </a:solidFill>
                <a:effectLst/>
                <a:latin typeface="+mn-lt"/>
              </a:rPr>
              <a:t>Боюсь поправиться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04A4EFE-24A7-41BA-9CCA-4E6DC1E6E3A9}"/>
              </a:ext>
            </a:extLst>
          </p:cNvPr>
          <p:cNvSpPr txBox="1"/>
          <p:nvPr/>
        </p:nvSpPr>
        <p:spPr>
          <a:xfrm>
            <a:off x="7930124" y="1574184"/>
            <a:ext cx="14766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4%</a:t>
            </a:r>
            <a:endParaRPr lang="ru-RU" sz="3200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1F396F4-6B46-49E4-A7F4-2C122CC90BD4}"/>
              </a:ext>
            </a:extLst>
          </p:cNvPr>
          <p:cNvSpPr txBox="1"/>
          <p:nvPr/>
        </p:nvSpPr>
        <p:spPr>
          <a:xfrm>
            <a:off x="9110147" y="1698712"/>
            <a:ext cx="2865611" cy="3970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ctr">
              <a:lnSpc>
                <a:spcPct val="80000"/>
              </a:lnSpc>
            </a:pPr>
            <a:r>
              <a:rPr lang="ru-RU" sz="1200" b="0" i="0" u="none" strike="noStrike" dirty="0">
                <a:solidFill>
                  <a:srgbClr val="000000"/>
                </a:solidFill>
                <a:effectLst/>
                <a:latin typeface="+mn-lt"/>
              </a:rPr>
              <a:t>Больше </a:t>
            </a:r>
          </a:p>
          <a:p>
            <a:pPr fontAlgn="ctr">
              <a:lnSpc>
                <a:spcPct val="80000"/>
              </a:lnSpc>
            </a:pPr>
            <a:r>
              <a:rPr lang="ru-RU" sz="1200" b="0" i="0" u="none" strike="noStrike" dirty="0">
                <a:solidFill>
                  <a:srgbClr val="000000"/>
                </a:solidFill>
                <a:effectLst/>
                <a:latin typeface="+mn-lt"/>
              </a:rPr>
              <a:t>нет необходимости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8D4420A-F025-40D2-A392-D494EF41D5CD}"/>
              </a:ext>
            </a:extLst>
          </p:cNvPr>
          <p:cNvSpPr txBox="1"/>
          <p:nvPr/>
        </p:nvSpPr>
        <p:spPr>
          <a:xfrm>
            <a:off x="7942937" y="2023511"/>
            <a:ext cx="14766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endParaRPr lang="ru-RU" sz="3200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69B1B6A-B4D3-4B56-AA34-4F6DDD3A0417}"/>
              </a:ext>
            </a:extLst>
          </p:cNvPr>
          <p:cNvSpPr txBox="1"/>
          <p:nvPr/>
        </p:nvSpPr>
        <p:spPr>
          <a:xfrm>
            <a:off x="9070947" y="2151851"/>
            <a:ext cx="1620057" cy="3970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ctr">
              <a:lnSpc>
                <a:spcPct val="80000"/>
              </a:lnSpc>
            </a:pPr>
            <a:r>
              <a:rPr lang="ru-RU" sz="1200" dirty="0">
                <a:solidFill>
                  <a:srgbClr val="000000"/>
                </a:solidFill>
              </a:rPr>
              <a:t>Ухудшилось самочувствие</a:t>
            </a:r>
            <a:endParaRPr lang="ru-RU" sz="1200" b="0" i="0" u="none" strike="noStrike" dirty="0">
              <a:solidFill>
                <a:srgbClr val="000000"/>
              </a:solidFill>
              <a:effectLst/>
              <a:latin typeface="+mn-lt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C02A006-390A-4766-9E89-E9E67D722C58}"/>
              </a:ext>
            </a:extLst>
          </p:cNvPr>
          <p:cNvSpPr txBox="1"/>
          <p:nvPr/>
        </p:nvSpPr>
        <p:spPr>
          <a:xfrm>
            <a:off x="7960781" y="2487846"/>
            <a:ext cx="14766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uk-UA" sz="28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%</a:t>
            </a:r>
            <a:endParaRPr lang="ru-RU" sz="2800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0" name="Таблица 12">
            <a:extLst>
              <a:ext uri="{FF2B5EF4-FFF2-40B4-BE49-F238E27FC236}">
                <a16:creationId xmlns:a16="http://schemas.microsoft.com/office/drawing/2014/main" id="{2391EFCC-5104-4DD4-85A8-AA9ED36CC5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7854020"/>
              </p:ext>
            </p:extLst>
          </p:nvPr>
        </p:nvGraphicFramePr>
        <p:xfrm>
          <a:off x="9169047" y="3111714"/>
          <a:ext cx="1946343" cy="3226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6343">
                  <a:extLst>
                    <a:ext uri="{9D8B030D-6E8A-4147-A177-3AD203B41FA5}">
                      <a16:colId xmlns:a16="http://schemas.microsoft.com/office/drawing/2014/main" val="3843052123"/>
                    </a:ext>
                  </a:extLst>
                </a:gridCol>
              </a:tblGrid>
              <a:tr h="322643">
                <a:tc>
                  <a:txBody>
                    <a:bodyPr/>
                    <a:lstStyle/>
                    <a:p>
                      <a:pPr algn="l" fontAlgn="ctr">
                        <a:lnSpc>
                          <a:spcPct val="80000"/>
                        </a:lnSpc>
                      </a:pPr>
                      <a:r>
                        <a:rPr lang="ru-RU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Другое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635999"/>
                  </a:ext>
                </a:extLst>
              </a:tr>
            </a:tbl>
          </a:graphicData>
        </a:graphic>
      </p:graphicFrame>
      <p:sp>
        <p:nvSpPr>
          <p:cNvPr id="41" name="TextBox 40">
            <a:extLst>
              <a:ext uri="{FF2B5EF4-FFF2-40B4-BE49-F238E27FC236}">
                <a16:creationId xmlns:a16="http://schemas.microsoft.com/office/drawing/2014/main" id="{FB5CBE48-6287-469C-A6E6-C3C120850829}"/>
              </a:ext>
            </a:extLst>
          </p:cNvPr>
          <p:cNvSpPr txBox="1"/>
          <p:nvPr/>
        </p:nvSpPr>
        <p:spPr>
          <a:xfrm>
            <a:off x="7978625" y="2913016"/>
            <a:ext cx="14766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1%</a:t>
            </a:r>
            <a:endParaRPr lang="ru-RU" sz="2800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91F0CE4-A152-46E4-8192-E59B2E64D05A}"/>
              </a:ext>
            </a:extLst>
          </p:cNvPr>
          <p:cNvSpPr txBox="1"/>
          <p:nvPr/>
        </p:nvSpPr>
        <p:spPr>
          <a:xfrm>
            <a:off x="4660924" y="3843972"/>
            <a:ext cx="672356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defRPr/>
            </a:pPr>
            <a:r>
              <a:rPr kumimoji="0" lang="en-US" sz="1000" b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База: </a:t>
            </a:r>
            <a:r>
              <a:rPr kumimoji="0" lang="ru-RU" sz="1000" b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те, кто использовали гормональную контацепцию ранее, но перестали, </a:t>
            </a:r>
            <a:r>
              <a:rPr kumimoji="0" lang="en-US" sz="1000" b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wave 1 N</a:t>
            </a:r>
            <a:r>
              <a:rPr kumimoji="0" lang="ru-RU" sz="1000" b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=245</a:t>
            </a:r>
            <a:r>
              <a:rPr lang="en-US" sz="1000" noProof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</a:rPr>
              <a:t>, </a:t>
            </a:r>
            <a:r>
              <a:rPr lang="en-US" sz="1000" noProof="1">
                <a:solidFill>
                  <a:schemeClr val="tx1">
                    <a:lumMod val="50000"/>
                    <a:lumOff val="50000"/>
                  </a:schemeClr>
                </a:solidFill>
              </a:rPr>
              <a:t>wave 2 N</a:t>
            </a:r>
            <a:r>
              <a:rPr lang="ru-RU" sz="1000" noProof="1">
                <a:solidFill>
                  <a:schemeClr val="tx1">
                    <a:lumMod val="50000"/>
                    <a:lumOff val="50000"/>
                  </a:schemeClr>
                </a:solidFill>
              </a:rPr>
              <a:t>=2</a:t>
            </a:r>
            <a:r>
              <a:rPr lang="en-US" sz="1000" noProof="1">
                <a:solidFill>
                  <a:schemeClr val="tx1">
                    <a:lumMod val="50000"/>
                    <a:lumOff val="50000"/>
                  </a:schemeClr>
                </a:solidFill>
              </a:rPr>
              <a:t>6</a:t>
            </a:r>
            <a:r>
              <a:rPr lang="ru-RU" sz="1000" noProof="1">
                <a:solidFill>
                  <a:schemeClr val="tx1">
                    <a:lumMod val="50000"/>
                    <a:lumOff val="50000"/>
                  </a:schemeClr>
                </a:solidFill>
              </a:rPr>
              <a:t>5</a:t>
            </a:r>
            <a:endParaRPr kumimoji="0" lang="en-US" sz="1000" b="0" u="none" strike="noStrike" kern="1200" cap="none" spc="0" normalizeH="0" baseline="0" noProof="1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5CBCD2D-387A-4935-865C-AE83AAC8A5F8}"/>
              </a:ext>
            </a:extLst>
          </p:cNvPr>
          <p:cNvSpPr txBox="1"/>
          <p:nvPr/>
        </p:nvSpPr>
        <p:spPr>
          <a:xfrm>
            <a:off x="1671471" y="4255066"/>
            <a:ext cx="8253675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noProof="1">
                <a:solidFill>
                  <a:srgbClr val="000000"/>
                </a:solidFill>
                <a:latin typeface="Calibri" panose="020F0502020204030204"/>
              </a:rPr>
              <a:t>Врач-гинеколог НЕ советовал вам использовать гормональную контрацепцию?</a:t>
            </a:r>
            <a:endParaRPr lang="ru-RU" b="1" dirty="0">
              <a:solidFill>
                <a:srgbClr val="000000"/>
              </a:solidFill>
              <a:latin typeface="Calibri" panose="020F0502020204030204"/>
            </a:endParaRPr>
          </a:p>
        </p:txBody>
      </p:sp>
      <p:graphicFrame>
        <p:nvGraphicFramePr>
          <p:cNvPr id="6" name="Таблица 6">
            <a:extLst>
              <a:ext uri="{FF2B5EF4-FFF2-40B4-BE49-F238E27FC236}">
                <a16:creationId xmlns:a16="http://schemas.microsoft.com/office/drawing/2014/main" id="{9BF65735-C794-4E26-A59C-DF5B1B30C2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4655896"/>
              </p:ext>
            </p:extLst>
          </p:nvPr>
        </p:nvGraphicFramePr>
        <p:xfrm>
          <a:off x="578906" y="5598040"/>
          <a:ext cx="10733585" cy="4575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6717">
                  <a:extLst>
                    <a:ext uri="{9D8B030D-6E8A-4147-A177-3AD203B41FA5}">
                      <a16:colId xmlns:a16="http://schemas.microsoft.com/office/drawing/2014/main" val="369001566"/>
                    </a:ext>
                  </a:extLst>
                </a:gridCol>
                <a:gridCol w="2146717">
                  <a:extLst>
                    <a:ext uri="{9D8B030D-6E8A-4147-A177-3AD203B41FA5}">
                      <a16:colId xmlns:a16="http://schemas.microsoft.com/office/drawing/2014/main" val="3015754737"/>
                    </a:ext>
                  </a:extLst>
                </a:gridCol>
                <a:gridCol w="2146717">
                  <a:extLst>
                    <a:ext uri="{9D8B030D-6E8A-4147-A177-3AD203B41FA5}">
                      <a16:colId xmlns:a16="http://schemas.microsoft.com/office/drawing/2014/main" val="435896456"/>
                    </a:ext>
                  </a:extLst>
                </a:gridCol>
                <a:gridCol w="2146717">
                  <a:extLst>
                    <a:ext uri="{9D8B030D-6E8A-4147-A177-3AD203B41FA5}">
                      <a16:colId xmlns:a16="http://schemas.microsoft.com/office/drawing/2014/main" val="4142704734"/>
                    </a:ext>
                  </a:extLst>
                </a:gridCol>
                <a:gridCol w="2146717">
                  <a:extLst>
                    <a:ext uri="{9D8B030D-6E8A-4147-A177-3AD203B41FA5}">
                      <a16:colId xmlns:a16="http://schemas.microsoft.com/office/drawing/2014/main" val="22910851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Да, часто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Да, иногда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Трудно ответить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Врач-гинеколог советовал другие методы контрацепции 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Врач-гинеколог никогда не давал рекомендаций о каких-либо методах контрацепции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1123154"/>
                  </a:ext>
                </a:extLst>
              </a:tr>
            </a:tbl>
          </a:graphicData>
        </a:graphic>
      </p:graphicFrame>
      <p:sp>
        <p:nvSpPr>
          <p:cNvPr id="37" name="TextBox 36">
            <a:extLst>
              <a:ext uri="{FF2B5EF4-FFF2-40B4-BE49-F238E27FC236}">
                <a16:creationId xmlns:a16="http://schemas.microsoft.com/office/drawing/2014/main" id="{150A102B-FF64-409C-A193-3415B1D9509A}"/>
              </a:ext>
            </a:extLst>
          </p:cNvPr>
          <p:cNvSpPr txBox="1"/>
          <p:nvPr/>
        </p:nvSpPr>
        <p:spPr>
          <a:xfrm>
            <a:off x="853291" y="3313730"/>
            <a:ext cx="11657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i="1" dirty="0">
                <a:solidFill>
                  <a:schemeClr val="bg1">
                    <a:lumMod val="50000"/>
                  </a:schemeClr>
                </a:solidFill>
                <a:latin typeface="Calibri" panose="020F0502020204030204"/>
              </a:rPr>
              <a:t>wave </a:t>
            </a:r>
            <a:r>
              <a:rPr lang="uk-UA" sz="1400" b="1" i="1" dirty="0">
                <a:solidFill>
                  <a:schemeClr val="bg1">
                    <a:lumMod val="50000"/>
                  </a:schemeClr>
                </a:solidFill>
                <a:latin typeface="Calibri" panose="020F0502020204030204"/>
              </a:rPr>
              <a:t>1 - </a:t>
            </a:r>
            <a:r>
              <a:rPr lang="en-US" sz="1400" b="1" i="1" dirty="0">
                <a:solidFill>
                  <a:schemeClr val="bg1">
                    <a:lumMod val="50000"/>
                  </a:schemeClr>
                </a:solidFill>
                <a:latin typeface="Calibri" panose="020F0502020204030204"/>
              </a:rPr>
              <a:t>3</a:t>
            </a:r>
            <a:r>
              <a:rPr lang="uk-UA" sz="1400" b="1" i="1" dirty="0">
                <a:solidFill>
                  <a:schemeClr val="bg1">
                    <a:lumMod val="50000"/>
                  </a:schemeClr>
                </a:solidFill>
                <a:latin typeface="Calibri" panose="020F0502020204030204"/>
              </a:rPr>
              <a:t>4</a:t>
            </a:r>
            <a:r>
              <a:rPr kumimoji="0" lang="uk-UA" sz="1400" b="1" i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  <a:endParaRPr kumimoji="0" lang="ru-RU" sz="1400" b="1" i="1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D5B5812-26F8-4B09-AED1-A4E6C09F2C25}"/>
              </a:ext>
            </a:extLst>
          </p:cNvPr>
          <p:cNvSpPr txBox="1"/>
          <p:nvPr/>
        </p:nvSpPr>
        <p:spPr>
          <a:xfrm>
            <a:off x="6950548" y="2001999"/>
            <a:ext cx="14766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C44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18</a:t>
            </a:r>
            <a:r>
              <a:rPr lang="uk-UA" sz="4000" b="1" dirty="0">
                <a:solidFill>
                  <a:srgbClr val="0C44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%</a:t>
            </a:r>
            <a:endParaRPr lang="ru-RU" sz="4000" b="1" dirty="0">
              <a:solidFill>
                <a:srgbClr val="0C448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A1A9B23-9FA6-4B08-A925-1A7F1EDEEBF7}"/>
              </a:ext>
            </a:extLst>
          </p:cNvPr>
          <p:cNvSpPr txBox="1"/>
          <p:nvPr/>
        </p:nvSpPr>
        <p:spPr>
          <a:xfrm>
            <a:off x="6950548" y="2482940"/>
            <a:ext cx="1476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solidFill>
                  <a:srgbClr val="0C44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3600" b="1" dirty="0">
                <a:solidFill>
                  <a:srgbClr val="0C44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uk-UA" sz="3600" b="1" dirty="0">
                <a:solidFill>
                  <a:srgbClr val="0C44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%</a:t>
            </a:r>
            <a:endParaRPr lang="ru-RU" sz="3600" b="1" dirty="0">
              <a:solidFill>
                <a:srgbClr val="0C448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006DB26-EE7D-47DD-AA06-BB23D0B7604A}"/>
              </a:ext>
            </a:extLst>
          </p:cNvPr>
          <p:cNvSpPr txBox="1"/>
          <p:nvPr/>
        </p:nvSpPr>
        <p:spPr>
          <a:xfrm>
            <a:off x="6958968" y="2949004"/>
            <a:ext cx="147667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400" b="1" dirty="0">
                <a:solidFill>
                  <a:srgbClr val="0C44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3400" b="1" dirty="0">
                <a:solidFill>
                  <a:srgbClr val="0C44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uk-UA" sz="3400" b="1" dirty="0">
                <a:solidFill>
                  <a:srgbClr val="0C44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%</a:t>
            </a:r>
            <a:endParaRPr lang="ru-RU" sz="3400" b="1" dirty="0">
              <a:solidFill>
                <a:srgbClr val="0C448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A49BC0B-F3FE-4D88-9476-352A83459FD9}"/>
              </a:ext>
            </a:extLst>
          </p:cNvPr>
          <p:cNvSpPr txBox="1"/>
          <p:nvPr/>
        </p:nvSpPr>
        <p:spPr>
          <a:xfrm>
            <a:off x="10120080" y="1579693"/>
            <a:ext cx="14766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C44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r>
              <a:rPr lang="uk-UA" sz="3200" b="1" dirty="0">
                <a:solidFill>
                  <a:srgbClr val="0C44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%</a:t>
            </a:r>
            <a:endParaRPr lang="ru-RU" sz="3200" b="1" dirty="0">
              <a:solidFill>
                <a:srgbClr val="0C448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4AC2A7D-254C-4601-B419-E99F765CD51B}"/>
              </a:ext>
            </a:extLst>
          </p:cNvPr>
          <p:cNvSpPr txBox="1"/>
          <p:nvPr/>
        </p:nvSpPr>
        <p:spPr>
          <a:xfrm>
            <a:off x="10132893" y="2029020"/>
            <a:ext cx="14766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C44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uk-UA" sz="3200" b="1" dirty="0">
                <a:solidFill>
                  <a:srgbClr val="0C44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%</a:t>
            </a:r>
            <a:endParaRPr lang="ru-RU" sz="3200" b="1" dirty="0">
              <a:solidFill>
                <a:srgbClr val="0C448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07183CC-3B06-4E6B-9D2A-3B621004FE41}"/>
              </a:ext>
            </a:extLst>
          </p:cNvPr>
          <p:cNvSpPr txBox="1"/>
          <p:nvPr/>
        </p:nvSpPr>
        <p:spPr>
          <a:xfrm>
            <a:off x="10150737" y="2493355"/>
            <a:ext cx="14766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C44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uk-UA" sz="2800" b="1" dirty="0">
                <a:solidFill>
                  <a:srgbClr val="0C44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%</a:t>
            </a:r>
            <a:endParaRPr lang="ru-RU" sz="2800" b="1" dirty="0">
              <a:solidFill>
                <a:srgbClr val="0C448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FDF3632-0594-424A-858A-6791030C7BC2}"/>
              </a:ext>
            </a:extLst>
          </p:cNvPr>
          <p:cNvSpPr txBox="1"/>
          <p:nvPr/>
        </p:nvSpPr>
        <p:spPr>
          <a:xfrm>
            <a:off x="10168581" y="2918525"/>
            <a:ext cx="14766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C44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uk-UA" sz="2800" b="1" dirty="0">
                <a:solidFill>
                  <a:srgbClr val="0C44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%</a:t>
            </a:r>
            <a:endParaRPr lang="ru-RU" sz="2800" b="1" dirty="0">
              <a:solidFill>
                <a:srgbClr val="0C448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6A7D1D0-7169-4C10-9CF6-1CECEAC0FC22}"/>
              </a:ext>
            </a:extLst>
          </p:cNvPr>
          <p:cNvSpPr txBox="1"/>
          <p:nvPr/>
        </p:nvSpPr>
        <p:spPr>
          <a:xfrm>
            <a:off x="6909007" y="1511289"/>
            <a:ext cx="14766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C44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42</a:t>
            </a:r>
            <a:r>
              <a:rPr lang="uk-UA" sz="4400" b="1" dirty="0">
                <a:solidFill>
                  <a:srgbClr val="0C44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%</a:t>
            </a:r>
            <a:endParaRPr lang="ru-RU" sz="4400" b="1" dirty="0">
              <a:solidFill>
                <a:srgbClr val="0C448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DF9EA988-C907-4BA7-AB13-372D02B2CEF1}"/>
              </a:ext>
            </a:extLst>
          </p:cNvPr>
          <p:cNvGrpSpPr/>
          <p:nvPr/>
        </p:nvGrpSpPr>
        <p:grpSpPr>
          <a:xfrm>
            <a:off x="8685534" y="6454992"/>
            <a:ext cx="2884074" cy="415498"/>
            <a:chOff x="3597089" y="5126847"/>
            <a:chExt cx="3152755" cy="415498"/>
          </a:xfrm>
        </p:grpSpPr>
        <p:sp>
          <p:nvSpPr>
            <p:cNvPr id="53" name="Rectangle 21">
              <a:extLst>
                <a:ext uri="{FF2B5EF4-FFF2-40B4-BE49-F238E27FC236}">
                  <a16:creationId xmlns:a16="http://schemas.microsoft.com/office/drawing/2014/main" id="{67476679-4908-4F0A-9514-65A438A95F6D}"/>
                </a:ext>
              </a:extLst>
            </p:cNvPr>
            <p:cNvSpPr/>
            <p:nvPr/>
          </p:nvSpPr>
          <p:spPr>
            <a:xfrm>
              <a:off x="3714145" y="5126847"/>
              <a:ext cx="3035699" cy="4154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- </a:t>
              </a:r>
              <a:r>
                <a:rPr kumimoji="0" lang="ru-RU" sz="1000" i="0" u="none" strike="noStrike" kern="1200" cap="none" spc="0" normalizeH="0" baseline="0" noProof="0" dirty="0">
                  <a:ln>
                    <a:noFill/>
                  </a:ln>
                  <a:solidFill>
                    <a:srgbClr val="45484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статистически значимо </a:t>
              </a:r>
              <a:r>
                <a:rPr kumimoji="0" lang="ru-RU" sz="100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выше</a:t>
              </a:r>
              <a:r>
                <a:rPr kumimoji="0" lang="en-US" sz="10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/</a:t>
              </a:r>
              <a:r>
                <a:rPr kumimoji="0" lang="ru-RU" sz="100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ниже </a:t>
              </a:r>
              <a:r>
                <a:rPr kumimoji="0" lang="ru-RU" sz="1000" i="0" u="none" strike="noStrike" kern="1200" cap="none" spc="0" normalizeH="0" baseline="0" noProof="0" dirty="0">
                  <a:ln>
                    <a:noFill/>
                  </a:ln>
                  <a:solidFill>
                    <a:srgbClr val="45484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на уровне 95%</a:t>
              </a:r>
              <a:r>
                <a:rPr kumimoji="0" lang="ru-UA" sz="1000" i="0" u="none" strike="noStrike" kern="1200" cap="none" spc="0" normalizeH="0" baseline="0" noProof="0" dirty="0">
                  <a:ln>
                    <a:noFill/>
                  </a:ln>
                  <a:solidFill>
                    <a:srgbClr val="45484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ru-RU" sz="1000" i="0" u="none" strike="noStrike" kern="1200" cap="none" spc="0" normalizeH="0" baseline="0" noProof="0" dirty="0">
                  <a:ln>
                    <a:noFill/>
                  </a:ln>
                  <a:solidFill>
                    <a:srgbClr val="45484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в</a:t>
              </a:r>
              <a:r>
                <a:rPr kumimoji="0" lang="ru-UA" sz="1000" i="0" u="none" strike="noStrike" kern="1200" cap="none" spc="0" normalizeH="0" baseline="0" noProof="0" dirty="0">
                  <a:ln>
                    <a:noFill/>
                  </a:ln>
                  <a:solidFill>
                    <a:srgbClr val="45484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ru-RU" sz="1000" i="0" u="none" strike="noStrike" kern="1200" cap="none" spc="0" normalizeH="0" baseline="0" noProof="0" dirty="0">
                  <a:ln>
                    <a:noFill/>
                  </a:ln>
                  <a:solidFill>
                    <a:srgbClr val="45484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с</a:t>
              </a:r>
              <a:r>
                <a:rPr lang="ru-UA" sz="1000" dirty="0">
                  <a:solidFill>
                    <a:srgbClr val="45484F"/>
                  </a:solidFill>
                  <a:latin typeface="Calibri" panose="020F0502020204030204"/>
                </a:rPr>
                <a:t>равнении с предыдущей волной</a:t>
              </a:r>
              <a:endParaRPr kumimoji="0" lang="x-none" sz="1000" i="0" u="none" strike="noStrike" kern="1200" cap="none" spc="0" normalizeH="0" baseline="0" noProof="0" dirty="0">
                <a:ln>
                  <a:noFill/>
                </a:ln>
                <a:solidFill>
                  <a:srgbClr val="45484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54" name="Группа 53">
              <a:extLst>
                <a:ext uri="{FF2B5EF4-FFF2-40B4-BE49-F238E27FC236}">
                  <a16:creationId xmlns:a16="http://schemas.microsoft.com/office/drawing/2014/main" id="{B23E901F-06D8-4D7C-B5E7-A7A8C02FBB65}"/>
                </a:ext>
              </a:extLst>
            </p:cNvPr>
            <p:cNvGrpSpPr/>
            <p:nvPr/>
          </p:nvGrpSpPr>
          <p:grpSpPr>
            <a:xfrm>
              <a:off x="3597089" y="5233008"/>
              <a:ext cx="115139" cy="225728"/>
              <a:chOff x="3896797" y="4372125"/>
              <a:chExt cx="115139" cy="225728"/>
            </a:xfrm>
          </p:grpSpPr>
          <p:sp>
            <p:nvSpPr>
              <p:cNvPr id="55" name="Line 28">
                <a:extLst>
                  <a:ext uri="{FF2B5EF4-FFF2-40B4-BE49-F238E27FC236}">
                    <a16:creationId xmlns:a16="http://schemas.microsoft.com/office/drawing/2014/main" id="{F79546C9-A725-487F-90BC-6D6F458C81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11936" y="4381853"/>
                <a:ext cx="0" cy="21600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lIns="91428" tIns="45714" rIns="91428" bIns="45714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/>
                  <a:ea typeface="+mn-ea"/>
                  <a:cs typeface="+mn-cs"/>
                </a:endParaRPr>
              </a:p>
            </p:txBody>
          </p:sp>
          <p:sp>
            <p:nvSpPr>
              <p:cNvPr id="56" name="Line 140">
                <a:extLst>
                  <a:ext uri="{FF2B5EF4-FFF2-40B4-BE49-F238E27FC236}">
                    <a16:creationId xmlns:a16="http://schemas.microsoft.com/office/drawing/2014/main" id="{BC95D8B9-0627-4095-84C2-1C25DA4CBC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96797" y="4372125"/>
                <a:ext cx="0" cy="216000"/>
              </a:xfrm>
              <a:prstGeom prst="line">
                <a:avLst/>
              </a:prstGeom>
              <a:noFill/>
              <a:ln w="38100">
                <a:solidFill>
                  <a:srgbClr val="00B050"/>
                </a:solidFill>
                <a:round/>
                <a:headEnd/>
                <a:tailEnd type="triangle" w="med" len="med"/>
              </a:ln>
            </p:spPr>
            <p:txBody>
              <a:bodyPr lIns="91428" tIns="45714" rIns="91428" bIns="45714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/>
                  <a:ea typeface="+mn-ea"/>
                  <a:cs typeface="+mn-cs"/>
                </a:endParaRPr>
              </a:p>
            </p:txBody>
          </p:sp>
        </p:grp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768998B1-56B0-4099-ADF3-6A96055EEBFA}"/>
              </a:ext>
            </a:extLst>
          </p:cNvPr>
          <p:cNvSpPr txBox="1"/>
          <p:nvPr/>
        </p:nvSpPr>
        <p:spPr>
          <a:xfrm>
            <a:off x="7321151" y="1364821"/>
            <a:ext cx="591060" cy="319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noProof="1">
                <a:solidFill>
                  <a:srgbClr val="000000"/>
                </a:solidFill>
                <a:latin typeface="Calibri" panose="020F0502020204030204"/>
              </a:rPr>
              <a:t>w2</a:t>
            </a:r>
            <a:endParaRPr lang="ru-RU" b="1" dirty="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10182060-ECDC-4563-884D-8A26B4931176}"/>
              </a:ext>
            </a:extLst>
          </p:cNvPr>
          <p:cNvSpPr txBox="1"/>
          <p:nvPr/>
        </p:nvSpPr>
        <p:spPr>
          <a:xfrm>
            <a:off x="4049783" y="1364821"/>
            <a:ext cx="591060" cy="319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noProof="1">
                <a:solidFill>
                  <a:srgbClr val="000000"/>
                </a:solidFill>
                <a:latin typeface="Calibri" panose="020F0502020204030204"/>
              </a:rPr>
              <a:t>w</a:t>
            </a:r>
            <a:r>
              <a:rPr lang="ru-RU" b="1" noProof="1">
                <a:solidFill>
                  <a:srgbClr val="000000"/>
                </a:solidFill>
                <a:latin typeface="Calibri" panose="020F0502020204030204"/>
              </a:rPr>
              <a:t>1</a:t>
            </a:r>
            <a:endParaRPr lang="ru-RU" b="1" dirty="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50F07E29-4A43-48AA-B01B-1EEC5C650A0B}"/>
              </a:ext>
            </a:extLst>
          </p:cNvPr>
          <p:cNvSpPr txBox="1"/>
          <p:nvPr/>
        </p:nvSpPr>
        <p:spPr>
          <a:xfrm>
            <a:off x="10540724" y="1364821"/>
            <a:ext cx="591060" cy="319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noProof="1">
                <a:solidFill>
                  <a:srgbClr val="000000"/>
                </a:solidFill>
                <a:latin typeface="Calibri" panose="020F0502020204030204"/>
              </a:rPr>
              <a:t>w2</a:t>
            </a:r>
            <a:endParaRPr lang="ru-RU" b="1" dirty="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5E8B59A9-E25A-4072-A6EC-E72726BDFCC1}"/>
              </a:ext>
            </a:extLst>
          </p:cNvPr>
          <p:cNvSpPr txBox="1"/>
          <p:nvPr/>
        </p:nvSpPr>
        <p:spPr>
          <a:xfrm>
            <a:off x="8342376" y="1364821"/>
            <a:ext cx="591060" cy="319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noProof="1">
                <a:solidFill>
                  <a:srgbClr val="000000"/>
                </a:solidFill>
                <a:latin typeface="Calibri" panose="020F0502020204030204"/>
              </a:rPr>
              <a:t>w</a:t>
            </a:r>
            <a:r>
              <a:rPr lang="ru-RU" b="1" noProof="1">
                <a:solidFill>
                  <a:srgbClr val="000000"/>
                </a:solidFill>
                <a:latin typeface="Calibri" panose="020F0502020204030204"/>
              </a:rPr>
              <a:t>1</a:t>
            </a:r>
            <a:endParaRPr lang="ru-RU" b="1" dirty="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61" name="Line 140">
            <a:extLst>
              <a:ext uri="{FF2B5EF4-FFF2-40B4-BE49-F238E27FC236}">
                <a16:creationId xmlns:a16="http://schemas.microsoft.com/office/drawing/2014/main" id="{DCE4A7B0-B771-4082-8851-ECC72AC6C25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184791" y="1772864"/>
            <a:ext cx="0" cy="216000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 type="triangle" w="med" len="med"/>
          </a:ln>
        </p:spPr>
        <p:txBody>
          <a:bodyPr lIns="91428" tIns="45714" rIns="91428" bIns="45714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62" name="Line 28">
            <a:extLst>
              <a:ext uri="{FF2B5EF4-FFF2-40B4-BE49-F238E27FC236}">
                <a16:creationId xmlns:a16="http://schemas.microsoft.com/office/drawing/2014/main" id="{753D3CBF-B891-43FA-B6F8-42A4F958C426}"/>
              </a:ext>
            </a:extLst>
          </p:cNvPr>
          <p:cNvSpPr>
            <a:spLocks noChangeShapeType="1"/>
          </p:cNvSpPr>
          <p:nvPr/>
        </p:nvSpPr>
        <p:spPr bwMode="auto">
          <a:xfrm>
            <a:off x="8207987" y="2277355"/>
            <a:ext cx="0" cy="216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lIns="91428" tIns="45714" rIns="91428" bIns="45714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977CC6E3-5A8D-4846-B761-B22C83092F0A}"/>
              </a:ext>
            </a:extLst>
          </p:cNvPr>
          <p:cNvSpPr txBox="1"/>
          <p:nvPr/>
        </p:nvSpPr>
        <p:spPr>
          <a:xfrm>
            <a:off x="217818" y="6160095"/>
            <a:ext cx="113517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База: Все респонденты </a:t>
            </a:r>
            <a:r>
              <a:rPr kumimoji="0" lang="ru-RU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wave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 N=817, </a:t>
            </a:r>
            <a:r>
              <a:rPr kumimoji="0" lang="ru-RU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wave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1 N=814</a:t>
            </a:r>
            <a:endParaRPr kumimoji="0" lang="ru-RU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27862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EAAA8F6-D81B-4318-9555-3AECDADFF74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275"/>
          <a:stretch/>
        </p:blipFill>
        <p:spPr>
          <a:xfrm>
            <a:off x="10423384" y="179555"/>
            <a:ext cx="1716362" cy="317990"/>
          </a:xfrm>
          <a:prstGeom prst="rect">
            <a:avLst/>
          </a:prstGeom>
        </p:spPr>
      </p:pic>
      <p:sp>
        <p:nvSpPr>
          <p:cNvPr id="139" name="TextBox 138">
            <a:extLst>
              <a:ext uri="{FF2B5EF4-FFF2-40B4-BE49-F238E27FC236}">
                <a16:creationId xmlns:a16="http://schemas.microsoft.com/office/drawing/2014/main" id="{ADF42539-A545-4A95-8DAF-7F3B588A6CFF}"/>
              </a:ext>
            </a:extLst>
          </p:cNvPr>
          <p:cNvSpPr txBox="1"/>
          <p:nvPr/>
        </p:nvSpPr>
        <p:spPr>
          <a:xfrm>
            <a:off x="210043" y="6399214"/>
            <a:ext cx="8508655" cy="339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309" rtl="0" eaLnBrk="1" fontAlgn="auto" latinLnBrk="0" hangingPunct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А16. Слышали/знаете ли вы об экстренной контрацепции? </a:t>
            </a:r>
          </a:p>
          <a:p>
            <a:pPr lvl="0" algn="just" defTabSz="914309">
              <a:lnSpc>
                <a:spcPct val="75000"/>
              </a:lnSpc>
              <a:defRPr/>
            </a:pPr>
            <a:r>
              <a:rPr kumimoji="0" lang="ru-RU" sz="105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А17</a:t>
            </a:r>
            <a:r>
              <a:rPr lang="ru-RU" sz="1050" i="1" dirty="0">
                <a:solidFill>
                  <a:prstClr val="black"/>
                </a:solidFill>
              </a:rPr>
              <a:t>. Какие варианты экстренной контрацепции Вам известны?</a:t>
            </a:r>
            <a:endParaRPr kumimoji="0" lang="uk-UA" sz="105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181E6F64-C0EC-4FE9-8AE4-7769DDC480D4}"/>
              </a:ext>
            </a:extLst>
          </p:cNvPr>
          <p:cNvSpPr txBox="1"/>
          <p:nvPr/>
        </p:nvSpPr>
        <p:spPr>
          <a:xfrm>
            <a:off x="217818" y="6160095"/>
            <a:ext cx="113517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База: Все респонденты </a:t>
            </a:r>
            <a:r>
              <a:rPr kumimoji="0" lang="ru-RU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wave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 N=817, </a:t>
            </a:r>
            <a:r>
              <a:rPr kumimoji="0" lang="ru-RU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wave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1 N=814</a:t>
            </a:r>
            <a:endParaRPr kumimoji="0" lang="ru-RU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41" name="Straight Connector 42">
            <a:extLst>
              <a:ext uri="{FF2B5EF4-FFF2-40B4-BE49-F238E27FC236}">
                <a16:creationId xmlns:a16="http://schemas.microsoft.com/office/drawing/2014/main" id="{1229325C-1F18-4064-BB58-DDF3D7199DA9}"/>
              </a:ext>
            </a:extLst>
          </p:cNvPr>
          <p:cNvCxnSpPr>
            <a:cxnSpLocks/>
          </p:cNvCxnSpPr>
          <p:nvPr/>
        </p:nvCxnSpPr>
        <p:spPr>
          <a:xfrm>
            <a:off x="-21956" y="6380164"/>
            <a:ext cx="4608000" cy="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0A4591"/>
                </a:gs>
                <a:gs pos="29000">
                  <a:srgbClr val="0868B9"/>
                </a:gs>
                <a:gs pos="61000">
                  <a:srgbClr val="06A9D2"/>
                </a:gs>
                <a:gs pos="84000">
                  <a:srgbClr val="05CFC6"/>
                </a:gs>
              </a:gsLst>
              <a:lin ang="0" scaled="1"/>
              <a:tileRect/>
            </a:gradFill>
            <a:prstDash val="solid"/>
          </a:ln>
          <a:effectLst/>
        </p:spPr>
      </p:cxnSp>
      <p:sp>
        <p:nvSpPr>
          <p:cNvPr id="8" name="Заголовок 3">
            <a:extLst>
              <a:ext uri="{FF2B5EF4-FFF2-40B4-BE49-F238E27FC236}">
                <a16:creationId xmlns:a16="http://schemas.microsoft.com/office/drawing/2014/main" id="{9B938736-7F0E-4503-A26F-0B495C728F18}"/>
              </a:ext>
            </a:extLst>
          </p:cNvPr>
          <p:cNvSpPr txBox="1">
            <a:spLocks/>
          </p:cNvSpPr>
          <p:nvPr/>
        </p:nvSpPr>
        <p:spPr>
          <a:xfrm>
            <a:off x="138130" y="-21065"/>
            <a:ext cx="10153351" cy="94549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lvl="0" indent="0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dirty="0">
                <a:gradFill flip="none" rotWithShape="1">
                  <a:gsLst>
                    <a:gs pos="0">
                      <a:srgbClr val="00A9D6"/>
                    </a:gs>
                    <a:gs pos="36000">
                      <a:srgbClr val="005B9D"/>
                    </a:gs>
                    <a:gs pos="62000">
                      <a:srgbClr val="003B86"/>
                    </a:gs>
                  </a:gsLst>
                  <a:lin ang="10800000" scaled="1"/>
                  <a:tileRect/>
                </a:gradFill>
                <a:latin typeface="+mn-lt"/>
                <a:ea typeface="+mn-ea"/>
                <a:cs typeface="+mn-cs"/>
              </a:rPr>
              <a:t>ЭКСТРЕННАЯ КОНТРАЦЕПЦИЯ</a:t>
            </a:r>
            <a:endParaRPr lang="uk-UA" sz="4000" b="1" dirty="0">
              <a:gradFill flip="none" rotWithShape="1">
                <a:gsLst>
                  <a:gs pos="0">
                    <a:srgbClr val="00A9D6"/>
                  </a:gs>
                  <a:gs pos="36000">
                    <a:srgbClr val="005B9D"/>
                  </a:gs>
                  <a:gs pos="62000">
                    <a:srgbClr val="003B86"/>
                  </a:gs>
                </a:gsLst>
                <a:lin ang="10800000" scaled="1"/>
                <a:tileRect/>
              </a:gradFill>
              <a:latin typeface="+mn-lt"/>
              <a:ea typeface="+mn-ea"/>
              <a:cs typeface="+mn-cs"/>
            </a:endParaRPr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E3410BED-F795-4C83-BEAA-31F08E430C04}"/>
              </a:ext>
            </a:extLst>
          </p:cNvPr>
          <p:cNvGrpSpPr/>
          <p:nvPr/>
        </p:nvGrpSpPr>
        <p:grpSpPr>
          <a:xfrm>
            <a:off x="5979424" y="1244686"/>
            <a:ext cx="6160322" cy="3110536"/>
            <a:chOff x="5778840" y="1975276"/>
            <a:chExt cx="6160322" cy="3110536"/>
          </a:xfrm>
        </p:grpSpPr>
        <p:sp>
          <p:nvSpPr>
            <p:cNvPr id="218" name="文本框 34">
              <a:extLst>
                <a:ext uri="{FF2B5EF4-FFF2-40B4-BE49-F238E27FC236}">
                  <a16:creationId xmlns:a16="http://schemas.microsoft.com/office/drawing/2014/main" id="{5C12FE56-0ABA-437D-A8ED-020896B554D3}"/>
                </a:ext>
              </a:extLst>
            </p:cNvPr>
            <p:cNvSpPr txBox="1"/>
            <p:nvPr/>
          </p:nvSpPr>
          <p:spPr>
            <a:xfrm rot="5400000">
              <a:off x="8589172" y="1676476"/>
              <a:ext cx="369332" cy="188351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marL="0" marR="0" lvl="0" indent="0" algn="l" defTabSz="914400" rtl="0" eaLnBrk="1" fontAlgn="t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200" dirty="0">
                  <a:solidFill>
                    <a:srgbClr val="000000"/>
                  </a:solidFill>
                </a:rPr>
                <a:t>Затрудняются ответить</a:t>
              </a:r>
              <a:endPara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19" name="弧形 33">
              <a:extLst>
                <a:ext uri="{FF2B5EF4-FFF2-40B4-BE49-F238E27FC236}">
                  <a16:creationId xmlns:a16="http://schemas.microsoft.com/office/drawing/2014/main" id="{C0C55452-557E-4301-BB23-320A28A2648B}"/>
                </a:ext>
              </a:extLst>
            </p:cNvPr>
            <p:cNvSpPr/>
            <p:nvPr/>
          </p:nvSpPr>
          <p:spPr>
            <a:xfrm rot="5400000">
              <a:off x="5806938" y="2383230"/>
              <a:ext cx="2674484" cy="2730680"/>
            </a:xfrm>
            <a:prstGeom prst="arc">
              <a:avLst>
                <a:gd name="adj1" fmla="val 13799780"/>
                <a:gd name="adj2" fmla="val 10793851"/>
              </a:avLst>
            </a:prstGeom>
            <a:ln w="254000">
              <a:solidFill>
                <a:srgbClr val="0C4486"/>
              </a:solidFill>
            </a:ln>
            <a:effectLst>
              <a:outerShdw blurRad="25400" dist="50800" dir="2700000" algn="tl" rotWithShape="0">
                <a:schemeClr val="bg1">
                  <a:lumMod val="50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vers 45 Light" panose="020B0403020202020204"/>
                <a:ea typeface="黑体" panose="02010609060101010101" pitchFamily="49" charset="-122"/>
                <a:cs typeface="+mn-cs"/>
              </a:endParaRPr>
            </a:p>
          </p:txBody>
        </p:sp>
        <p:grpSp>
          <p:nvGrpSpPr>
            <p:cNvPr id="220" name="组合 34">
              <a:extLst>
                <a:ext uri="{FF2B5EF4-FFF2-40B4-BE49-F238E27FC236}">
                  <a16:creationId xmlns:a16="http://schemas.microsoft.com/office/drawing/2014/main" id="{4C8E5931-07BC-4406-8F89-C9E16ABD61FD}"/>
                </a:ext>
              </a:extLst>
            </p:cNvPr>
            <p:cNvGrpSpPr/>
            <p:nvPr/>
          </p:nvGrpSpPr>
          <p:grpSpPr>
            <a:xfrm rot="5400000">
              <a:off x="8087153" y="1273339"/>
              <a:ext cx="566717" cy="2723392"/>
              <a:chOff x="4141731" y="-1069898"/>
              <a:chExt cx="991681" cy="4667509"/>
            </a:xfrm>
          </p:grpSpPr>
          <p:grpSp>
            <p:nvGrpSpPr>
              <p:cNvPr id="221" name="组合 81">
                <a:extLst>
                  <a:ext uri="{FF2B5EF4-FFF2-40B4-BE49-F238E27FC236}">
                    <a16:creationId xmlns:a16="http://schemas.microsoft.com/office/drawing/2014/main" id="{F86F6BF8-5A2D-4620-B891-B85EC6196CA8}"/>
                  </a:ext>
                </a:extLst>
              </p:cNvPr>
              <p:cNvGrpSpPr/>
              <p:nvPr/>
            </p:nvGrpSpPr>
            <p:grpSpPr>
              <a:xfrm>
                <a:off x="4141731" y="-1069898"/>
                <a:ext cx="991681" cy="4667509"/>
                <a:chOff x="4141731" y="-1069898"/>
                <a:chExt cx="991681" cy="4667509"/>
              </a:xfrm>
            </p:grpSpPr>
            <p:sp>
              <p:nvSpPr>
                <p:cNvPr id="223" name="弧形 85">
                  <a:extLst>
                    <a:ext uri="{FF2B5EF4-FFF2-40B4-BE49-F238E27FC236}">
                      <a16:creationId xmlns:a16="http://schemas.microsoft.com/office/drawing/2014/main" id="{0DC65D6B-267D-4C95-BDE2-76C3758647E0}"/>
                    </a:ext>
                  </a:extLst>
                </p:cNvPr>
                <p:cNvSpPr/>
                <p:nvPr/>
              </p:nvSpPr>
              <p:spPr>
                <a:xfrm rot="21283445">
                  <a:off x="4269411" y="2219500"/>
                  <a:ext cx="864001" cy="863996"/>
                </a:xfrm>
                <a:prstGeom prst="arc">
                  <a:avLst>
                    <a:gd name="adj1" fmla="val 2657162"/>
                    <a:gd name="adj2" fmla="val 8176062"/>
                  </a:avLst>
                </a:prstGeom>
                <a:noFill/>
                <a:ln w="38100">
                  <a:solidFill>
                    <a:srgbClr val="D8D8D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0F0F0"/>
                    </a:solidFill>
                    <a:effectLst/>
                    <a:uLnTx/>
                    <a:uFillTx/>
                    <a:latin typeface="Univers 45 Light" panose="020B0403020202020204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224" name="椭圆 86">
                  <a:extLst>
                    <a:ext uri="{FF2B5EF4-FFF2-40B4-BE49-F238E27FC236}">
                      <a16:creationId xmlns:a16="http://schemas.microsoft.com/office/drawing/2014/main" id="{46AC7AEE-285F-4364-A1A1-EDDC6AA5ACB3}"/>
                    </a:ext>
                  </a:extLst>
                </p:cNvPr>
                <p:cNvSpPr/>
                <p:nvPr/>
              </p:nvSpPr>
              <p:spPr>
                <a:xfrm>
                  <a:off x="4317013" y="2222656"/>
                  <a:ext cx="753789" cy="767496"/>
                </a:xfrm>
                <a:prstGeom prst="ellipse">
                  <a:avLst/>
                </a:prstGeom>
                <a:solidFill>
                  <a:srgbClr val="D8D8D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0F0F0"/>
                    </a:solidFill>
                    <a:effectLst/>
                    <a:uLnTx/>
                    <a:uFillTx/>
                    <a:latin typeface="Univers 45 Light" panose="020B0403020202020204"/>
                    <a:ea typeface="黑体" panose="02010609060101010101" pitchFamily="49" charset="-122"/>
                    <a:cs typeface="+mn-cs"/>
                  </a:endParaRPr>
                </a:p>
              </p:txBody>
            </p:sp>
            <p:cxnSp>
              <p:nvCxnSpPr>
                <p:cNvPr id="225" name="直接连接符 84">
                  <a:extLst>
                    <a:ext uri="{FF2B5EF4-FFF2-40B4-BE49-F238E27FC236}">
                      <a16:creationId xmlns:a16="http://schemas.microsoft.com/office/drawing/2014/main" id="{2A44015A-DD7A-40E5-A91C-9E29A81C36C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>
                  <a:off x="3113021" y="626823"/>
                  <a:ext cx="3393441" cy="0"/>
                </a:xfrm>
                <a:prstGeom prst="line">
                  <a:avLst/>
                </a:prstGeom>
                <a:noFill/>
                <a:ln w="38100">
                  <a:solidFill>
                    <a:srgbClr val="D8D8D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226" name="直接连接符 84">
                  <a:extLst>
                    <a:ext uri="{FF2B5EF4-FFF2-40B4-BE49-F238E27FC236}">
                      <a16:creationId xmlns:a16="http://schemas.microsoft.com/office/drawing/2014/main" id="{776E620D-8604-4C0C-AB2F-9D57DE222E3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>
                  <a:off x="4547938" y="3335806"/>
                  <a:ext cx="523611" cy="0"/>
                </a:xfrm>
                <a:prstGeom prst="line">
                  <a:avLst/>
                </a:prstGeom>
                <a:noFill/>
                <a:ln w="38100">
                  <a:solidFill>
                    <a:srgbClr val="D8D8D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227" name="直接连接符 84">
                  <a:extLst>
                    <a:ext uri="{FF2B5EF4-FFF2-40B4-BE49-F238E27FC236}">
                      <a16:creationId xmlns:a16="http://schemas.microsoft.com/office/drawing/2014/main" id="{DB3E3408-0964-415D-9791-F3933504243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>
                  <a:off x="2414161" y="674337"/>
                  <a:ext cx="3455139" cy="0"/>
                </a:xfrm>
                <a:prstGeom prst="line">
                  <a:avLst/>
                </a:prstGeom>
                <a:noFill/>
                <a:ln w="38100">
                  <a:solidFill>
                    <a:srgbClr val="017A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  <p:sp>
            <p:nvSpPr>
              <p:cNvPr id="222" name="文本框 20">
                <a:extLst>
                  <a:ext uri="{FF2B5EF4-FFF2-40B4-BE49-F238E27FC236}">
                    <a16:creationId xmlns:a16="http://schemas.microsoft.com/office/drawing/2014/main" id="{154F0841-33F5-4629-92D6-D83536A5284F}"/>
                  </a:ext>
                </a:extLst>
              </p:cNvPr>
              <p:cNvSpPr txBox="1"/>
              <p:nvPr/>
            </p:nvSpPr>
            <p:spPr>
              <a:xfrm rot="16200000">
                <a:off x="4199640" y="2133567"/>
                <a:ext cx="1052261" cy="6462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65000"/>
                        <a:lumOff val="35000"/>
                      </a:srgbClr>
                    </a:solidFill>
                    <a:effectLst/>
                    <a:uLnTx/>
                    <a:uFillTx/>
                    <a:latin typeface="Univers 45 Light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2%</a:t>
                </a:r>
                <a:endPara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Univers 45 Light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</p:txBody>
          </p:sp>
        </p:grpSp>
        <p:sp>
          <p:nvSpPr>
            <p:cNvPr id="228" name="弧形 35">
              <a:extLst>
                <a:ext uri="{FF2B5EF4-FFF2-40B4-BE49-F238E27FC236}">
                  <a16:creationId xmlns:a16="http://schemas.microsoft.com/office/drawing/2014/main" id="{ECA40337-4CFE-4467-B7AD-ECCCA4335D7B}"/>
                </a:ext>
              </a:extLst>
            </p:cNvPr>
            <p:cNvSpPr/>
            <p:nvPr/>
          </p:nvSpPr>
          <p:spPr>
            <a:xfrm rot="5400000">
              <a:off x="6012668" y="2593282"/>
              <a:ext cx="2263025" cy="2310576"/>
            </a:xfrm>
            <a:prstGeom prst="arc">
              <a:avLst>
                <a:gd name="adj1" fmla="val 2516679"/>
                <a:gd name="adj2" fmla="val 10793851"/>
              </a:avLst>
            </a:prstGeom>
            <a:ln w="254000">
              <a:solidFill>
                <a:srgbClr val="017AFF"/>
              </a:solidFill>
            </a:ln>
            <a:effectLst>
              <a:outerShdw blurRad="25400" dist="50800" dir="2700000" algn="tl" rotWithShape="0">
                <a:schemeClr val="bg1">
                  <a:lumMod val="50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vers 45 Light" panose="020B0403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229" name="弧形 36">
              <a:extLst>
                <a:ext uri="{FF2B5EF4-FFF2-40B4-BE49-F238E27FC236}">
                  <a16:creationId xmlns:a16="http://schemas.microsoft.com/office/drawing/2014/main" id="{7A7E9A5D-C8B8-4A6C-B161-50E8FAF8144B}"/>
                </a:ext>
              </a:extLst>
            </p:cNvPr>
            <p:cNvSpPr/>
            <p:nvPr/>
          </p:nvSpPr>
          <p:spPr>
            <a:xfrm rot="5400000">
              <a:off x="6218397" y="2803335"/>
              <a:ext cx="1851566" cy="1890471"/>
            </a:xfrm>
            <a:prstGeom prst="arc">
              <a:avLst>
                <a:gd name="adj1" fmla="val 9374328"/>
                <a:gd name="adj2" fmla="val 10793851"/>
              </a:avLst>
            </a:prstGeom>
            <a:ln w="254000">
              <a:solidFill>
                <a:srgbClr val="D8D8D8"/>
              </a:solidFill>
            </a:ln>
            <a:effectLst>
              <a:outerShdw blurRad="25400" dist="50800" dir="2700000" algn="tl" rotWithShape="0">
                <a:schemeClr val="bg1">
                  <a:lumMod val="50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vers 45 Light" panose="020B0403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230" name="文本框 33">
              <a:extLst>
                <a:ext uri="{FF2B5EF4-FFF2-40B4-BE49-F238E27FC236}">
                  <a16:creationId xmlns:a16="http://schemas.microsoft.com/office/drawing/2014/main" id="{D01823A6-DF42-45C5-8EA1-822FF9F9E60B}"/>
                </a:ext>
              </a:extLst>
            </p:cNvPr>
            <p:cNvSpPr txBox="1"/>
            <p:nvPr/>
          </p:nvSpPr>
          <p:spPr>
            <a:xfrm rot="5400000">
              <a:off x="8893857" y="989443"/>
              <a:ext cx="400110" cy="2371775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marL="0" marR="0" lvl="0" indent="0" algn="l" defTabSz="914400" rtl="0" eaLnBrk="1" fontAlgn="t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400" b="1" dirty="0">
                  <a:solidFill>
                    <a:srgbClr val="000000"/>
                  </a:solidFill>
                </a:rPr>
                <a:t>Внутриматочные устройства</a:t>
              </a:r>
            </a:p>
          </p:txBody>
        </p:sp>
        <p:grpSp>
          <p:nvGrpSpPr>
            <p:cNvPr id="231" name="组合 42">
              <a:extLst>
                <a:ext uri="{FF2B5EF4-FFF2-40B4-BE49-F238E27FC236}">
                  <a16:creationId xmlns:a16="http://schemas.microsoft.com/office/drawing/2014/main" id="{1014781F-8090-41DB-B7D1-18F0B6693EE9}"/>
                </a:ext>
              </a:extLst>
            </p:cNvPr>
            <p:cNvGrpSpPr/>
            <p:nvPr/>
          </p:nvGrpSpPr>
          <p:grpSpPr>
            <a:xfrm rot="5400000">
              <a:off x="7308054" y="1806544"/>
              <a:ext cx="558537" cy="930236"/>
              <a:chOff x="541361" y="1449591"/>
              <a:chExt cx="977368" cy="1594293"/>
            </a:xfrm>
          </p:grpSpPr>
          <p:cxnSp>
            <p:nvCxnSpPr>
              <p:cNvPr id="232" name="直接连接符 77">
                <a:extLst>
                  <a:ext uri="{FF2B5EF4-FFF2-40B4-BE49-F238E27FC236}">
                    <a16:creationId xmlns:a16="http://schemas.microsoft.com/office/drawing/2014/main" id="{A7E1837A-4833-4004-988F-3769CC78989D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V="1">
                <a:off x="1148515" y="2673670"/>
                <a:ext cx="306570" cy="433858"/>
              </a:xfrm>
              <a:prstGeom prst="line">
                <a:avLst/>
              </a:prstGeom>
              <a:noFill/>
              <a:ln w="38100">
                <a:solidFill>
                  <a:srgbClr val="017A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33" name="弧形 78">
                <a:extLst>
                  <a:ext uri="{FF2B5EF4-FFF2-40B4-BE49-F238E27FC236}">
                    <a16:creationId xmlns:a16="http://schemas.microsoft.com/office/drawing/2014/main" id="{B4D14995-ADB3-4AD1-AE81-09ECD00518F5}"/>
                  </a:ext>
                </a:extLst>
              </p:cNvPr>
              <p:cNvSpPr/>
              <p:nvPr/>
            </p:nvSpPr>
            <p:spPr>
              <a:xfrm>
                <a:off x="541361" y="1860105"/>
                <a:ext cx="863999" cy="863999"/>
              </a:xfrm>
              <a:prstGeom prst="arc">
                <a:avLst>
                  <a:gd name="adj1" fmla="val 2657162"/>
                  <a:gd name="adj2" fmla="val 8176062"/>
                </a:avLst>
              </a:prstGeom>
              <a:noFill/>
              <a:ln w="38100">
                <a:solidFill>
                  <a:srgbClr val="017A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0F0F0"/>
                  </a:solidFill>
                  <a:effectLst/>
                  <a:uLnTx/>
                  <a:uFillTx/>
                  <a:latin typeface="Univers 45 Light" panose="020B0403020202020204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234" name="椭圆 79">
                <a:extLst>
                  <a:ext uri="{FF2B5EF4-FFF2-40B4-BE49-F238E27FC236}">
                    <a16:creationId xmlns:a16="http://schemas.microsoft.com/office/drawing/2014/main" id="{38E9018A-B366-4E5F-84BF-2ABCA732C855}"/>
                  </a:ext>
                </a:extLst>
              </p:cNvPr>
              <p:cNvSpPr/>
              <p:nvPr/>
            </p:nvSpPr>
            <p:spPr>
              <a:xfrm>
                <a:off x="603197" y="1842674"/>
                <a:ext cx="746083" cy="808673"/>
              </a:xfrm>
              <a:prstGeom prst="ellipse">
                <a:avLst/>
              </a:prstGeom>
              <a:solidFill>
                <a:srgbClr val="017A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0F0F0"/>
                  </a:solidFill>
                  <a:effectLst/>
                  <a:uLnTx/>
                  <a:uFillTx/>
                  <a:latin typeface="Univers 45 Light" panose="020B0403020202020204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235" name="文本框 38">
                <a:extLst>
                  <a:ext uri="{FF2B5EF4-FFF2-40B4-BE49-F238E27FC236}">
                    <a16:creationId xmlns:a16="http://schemas.microsoft.com/office/drawing/2014/main" id="{0904CE6A-E7D8-4BFF-A9C8-54733D8B6243}"/>
                  </a:ext>
                </a:extLst>
              </p:cNvPr>
              <p:cNvSpPr txBox="1"/>
              <p:nvPr/>
            </p:nvSpPr>
            <p:spPr>
              <a:xfrm rot="16200000">
                <a:off x="325999" y="1750212"/>
                <a:ext cx="1247526" cy="6462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0F0F0"/>
                    </a:solidFill>
                    <a:effectLst/>
                    <a:uLnTx/>
                    <a:uFillTx/>
                    <a:latin typeface="Univers 45 Light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18%</a:t>
                </a:r>
                <a:endPara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0F0F0"/>
                  </a:solidFill>
                  <a:effectLst/>
                  <a:uLnTx/>
                  <a:uFillTx/>
                  <a:latin typeface="Univers 45 Light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</p:txBody>
          </p:sp>
        </p:grpSp>
        <p:grpSp>
          <p:nvGrpSpPr>
            <p:cNvPr id="236" name="组合 34">
              <a:extLst>
                <a:ext uri="{FF2B5EF4-FFF2-40B4-BE49-F238E27FC236}">
                  <a16:creationId xmlns:a16="http://schemas.microsoft.com/office/drawing/2014/main" id="{6B0515B2-89EE-4796-B108-448F37B90EC8}"/>
                </a:ext>
              </a:extLst>
            </p:cNvPr>
            <p:cNvGrpSpPr/>
            <p:nvPr/>
          </p:nvGrpSpPr>
          <p:grpSpPr>
            <a:xfrm rot="5400000">
              <a:off x="9760348" y="2069115"/>
              <a:ext cx="493752" cy="2723392"/>
              <a:chOff x="4269411" y="-1069898"/>
              <a:chExt cx="864001" cy="4667509"/>
            </a:xfrm>
          </p:grpSpPr>
          <p:grpSp>
            <p:nvGrpSpPr>
              <p:cNvPr id="237" name="组合 81">
                <a:extLst>
                  <a:ext uri="{FF2B5EF4-FFF2-40B4-BE49-F238E27FC236}">
                    <a16:creationId xmlns:a16="http://schemas.microsoft.com/office/drawing/2014/main" id="{DF24FD62-B388-4E9E-AB1D-7FA5C158F1C6}"/>
                  </a:ext>
                </a:extLst>
              </p:cNvPr>
              <p:cNvGrpSpPr/>
              <p:nvPr/>
            </p:nvGrpSpPr>
            <p:grpSpPr>
              <a:xfrm>
                <a:off x="4269411" y="-1069898"/>
                <a:ext cx="864001" cy="4667509"/>
                <a:chOff x="4269411" y="-1069898"/>
                <a:chExt cx="864001" cy="4667509"/>
              </a:xfrm>
            </p:grpSpPr>
            <p:sp>
              <p:nvSpPr>
                <p:cNvPr id="239" name="弧形 85">
                  <a:extLst>
                    <a:ext uri="{FF2B5EF4-FFF2-40B4-BE49-F238E27FC236}">
                      <a16:creationId xmlns:a16="http://schemas.microsoft.com/office/drawing/2014/main" id="{3AA311A5-FAEF-4293-AAF6-0502CFD11F97}"/>
                    </a:ext>
                  </a:extLst>
                </p:cNvPr>
                <p:cNvSpPr/>
                <p:nvPr/>
              </p:nvSpPr>
              <p:spPr>
                <a:xfrm rot="21283445">
                  <a:off x="4269411" y="2219500"/>
                  <a:ext cx="864001" cy="863996"/>
                </a:xfrm>
                <a:prstGeom prst="arc">
                  <a:avLst>
                    <a:gd name="adj1" fmla="val 2657162"/>
                    <a:gd name="adj2" fmla="val 8176062"/>
                  </a:avLst>
                </a:prstGeom>
                <a:noFill/>
                <a:ln w="38100">
                  <a:solidFill>
                    <a:srgbClr val="0C448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0F0F0"/>
                    </a:solidFill>
                    <a:effectLst/>
                    <a:uLnTx/>
                    <a:uFillTx/>
                    <a:latin typeface="Univers 45 Light" panose="020B0403020202020204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240" name="椭圆 86">
                  <a:extLst>
                    <a:ext uri="{FF2B5EF4-FFF2-40B4-BE49-F238E27FC236}">
                      <a16:creationId xmlns:a16="http://schemas.microsoft.com/office/drawing/2014/main" id="{0D833DF7-B30E-4F36-9167-04812E52DF1F}"/>
                    </a:ext>
                  </a:extLst>
                </p:cNvPr>
                <p:cNvSpPr/>
                <p:nvPr/>
              </p:nvSpPr>
              <p:spPr>
                <a:xfrm>
                  <a:off x="4340178" y="2213212"/>
                  <a:ext cx="753788" cy="767497"/>
                </a:xfrm>
                <a:prstGeom prst="ellipse">
                  <a:avLst/>
                </a:prstGeom>
                <a:solidFill>
                  <a:srgbClr val="0C4486"/>
                </a:solidFill>
                <a:ln>
                  <a:solidFill>
                    <a:srgbClr val="0C448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0F0F0"/>
                    </a:solidFill>
                    <a:effectLst/>
                    <a:uLnTx/>
                    <a:uFillTx/>
                    <a:latin typeface="Univers 45 Light" panose="020B0403020202020204"/>
                    <a:ea typeface="黑体" panose="02010609060101010101" pitchFamily="49" charset="-122"/>
                    <a:cs typeface="+mn-cs"/>
                  </a:endParaRPr>
                </a:p>
              </p:txBody>
            </p:sp>
            <p:cxnSp>
              <p:nvCxnSpPr>
                <p:cNvPr id="241" name="直接连接符 84">
                  <a:extLst>
                    <a:ext uri="{FF2B5EF4-FFF2-40B4-BE49-F238E27FC236}">
                      <a16:creationId xmlns:a16="http://schemas.microsoft.com/office/drawing/2014/main" id="{E03A3B5A-579D-4653-BE8C-EB0D5C01624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>
                  <a:off x="3113021" y="626823"/>
                  <a:ext cx="3393441" cy="0"/>
                </a:xfrm>
                <a:prstGeom prst="line">
                  <a:avLst/>
                </a:prstGeom>
                <a:noFill/>
                <a:ln w="38100">
                  <a:solidFill>
                    <a:srgbClr val="0C448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242" name="直接连接符 84">
                  <a:extLst>
                    <a:ext uri="{FF2B5EF4-FFF2-40B4-BE49-F238E27FC236}">
                      <a16:creationId xmlns:a16="http://schemas.microsoft.com/office/drawing/2014/main" id="{C9C2AA0C-8852-4C80-9307-E9627490648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>
                  <a:off x="4547938" y="3335806"/>
                  <a:ext cx="523611" cy="0"/>
                </a:xfrm>
                <a:prstGeom prst="line">
                  <a:avLst/>
                </a:prstGeom>
                <a:noFill/>
                <a:ln w="38100">
                  <a:solidFill>
                    <a:srgbClr val="0C448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  <p:sp>
            <p:nvSpPr>
              <p:cNvPr id="238" name="文本框 20">
                <a:extLst>
                  <a:ext uri="{FF2B5EF4-FFF2-40B4-BE49-F238E27FC236}">
                    <a16:creationId xmlns:a16="http://schemas.microsoft.com/office/drawing/2014/main" id="{20A975E9-A706-41DE-8BEA-DD8EB754767D}"/>
                  </a:ext>
                </a:extLst>
              </p:cNvPr>
              <p:cNvSpPr txBox="1"/>
              <p:nvPr/>
            </p:nvSpPr>
            <p:spPr>
              <a:xfrm rot="16200000">
                <a:off x="3902640" y="1941511"/>
                <a:ext cx="1564839" cy="7001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uk-UA" altLang="zh-CN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9</a:t>
                </a:r>
                <a:r>
                  <a:rPr kumimoji="0" lang="en-US" altLang="zh-CN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4%</a:t>
                </a:r>
                <a:endPara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</p:txBody>
          </p:sp>
        </p:grpSp>
        <p:sp>
          <p:nvSpPr>
            <p:cNvPr id="243" name="文本框 29">
              <a:extLst>
                <a:ext uri="{FF2B5EF4-FFF2-40B4-BE49-F238E27FC236}">
                  <a16:creationId xmlns:a16="http://schemas.microsoft.com/office/drawing/2014/main" id="{B4C8BBEA-9652-4C0B-B5CD-B3C60323B431}"/>
                </a:ext>
              </a:extLst>
            </p:cNvPr>
            <p:cNvSpPr txBox="1"/>
            <p:nvPr/>
          </p:nvSpPr>
          <p:spPr>
            <a:xfrm rot="5400000">
              <a:off x="10446521" y="2001809"/>
              <a:ext cx="540148" cy="2445135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marL="0" marR="0" lvl="0" indent="0" algn="l" defTabSz="914400" rtl="0" eaLnBrk="1" fontAlgn="t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+mn-cs"/>
                </a:rPr>
                <a:t>Гормональные таблетированные препараты</a:t>
              </a:r>
            </a:p>
          </p:txBody>
        </p:sp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4BC877DA-D522-4E4C-8EDD-3721116622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868" t="22980" r="16182"/>
            <a:stretch/>
          </p:blipFill>
          <p:spPr>
            <a:xfrm flipH="1">
              <a:off x="6247490" y="2966802"/>
              <a:ext cx="2063930" cy="1644414"/>
            </a:xfrm>
            <a:prstGeom prst="rect">
              <a:avLst/>
            </a:prstGeom>
          </p:spPr>
        </p:pic>
      </p:grpSp>
      <p:grpSp>
        <p:nvGrpSpPr>
          <p:cNvPr id="250" name="Группа 249">
            <a:extLst>
              <a:ext uri="{FF2B5EF4-FFF2-40B4-BE49-F238E27FC236}">
                <a16:creationId xmlns:a16="http://schemas.microsoft.com/office/drawing/2014/main" id="{7A3964BE-F80D-4575-A6EB-A4233B06CDC3}"/>
              </a:ext>
            </a:extLst>
          </p:cNvPr>
          <p:cNvGrpSpPr/>
          <p:nvPr/>
        </p:nvGrpSpPr>
        <p:grpSpPr>
          <a:xfrm>
            <a:off x="-313373" y="1112674"/>
            <a:ext cx="5080144" cy="3497603"/>
            <a:chOff x="-503525" y="803693"/>
            <a:chExt cx="2840077" cy="2032337"/>
          </a:xfrm>
        </p:grpSpPr>
        <p:grpSp>
          <p:nvGrpSpPr>
            <p:cNvPr id="251" name="Группа 250">
              <a:extLst>
                <a:ext uri="{FF2B5EF4-FFF2-40B4-BE49-F238E27FC236}">
                  <a16:creationId xmlns:a16="http://schemas.microsoft.com/office/drawing/2014/main" id="{982C22EE-2CB4-4654-AA2D-FFB58EF6BF72}"/>
                </a:ext>
              </a:extLst>
            </p:cNvPr>
            <p:cNvGrpSpPr/>
            <p:nvPr/>
          </p:nvGrpSpPr>
          <p:grpSpPr>
            <a:xfrm>
              <a:off x="-503525" y="803693"/>
              <a:ext cx="2840077" cy="2032337"/>
              <a:chOff x="4297737" y="2476629"/>
              <a:chExt cx="3260598" cy="2281356"/>
            </a:xfrm>
          </p:grpSpPr>
          <p:graphicFrame>
            <p:nvGraphicFramePr>
              <p:cNvPr id="253" name="Диаграмма 252">
                <a:extLst>
                  <a:ext uri="{FF2B5EF4-FFF2-40B4-BE49-F238E27FC236}">
                    <a16:creationId xmlns:a16="http://schemas.microsoft.com/office/drawing/2014/main" id="{B41B7A1C-1AB4-4AFD-A91E-B6291D05F5AE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883596916"/>
                  </p:ext>
                </p:extLst>
              </p:nvPr>
            </p:nvGraphicFramePr>
            <p:xfrm>
              <a:off x="4297737" y="2476629"/>
              <a:ext cx="3260598" cy="2281356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6"/>
              </a:graphicData>
            </a:graphic>
          </p:graphicFrame>
          <p:sp>
            <p:nvSpPr>
              <p:cNvPr id="254" name="Shape 2699">
                <a:extLst>
                  <a:ext uri="{FF2B5EF4-FFF2-40B4-BE49-F238E27FC236}">
                    <a16:creationId xmlns:a16="http://schemas.microsoft.com/office/drawing/2014/main" id="{CE0C3F1B-4477-49B7-8282-EEB4DCF47E6D}"/>
                  </a:ext>
                </a:extLst>
              </p:cNvPr>
              <p:cNvSpPr/>
              <p:nvPr/>
            </p:nvSpPr>
            <p:spPr>
              <a:xfrm>
                <a:off x="4713061" y="3028392"/>
                <a:ext cx="2149883" cy="66247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/>
              <a:p>
                <a:pPr algn="ctr">
                  <a:defRPr sz="4800"/>
                </a:pPr>
                <a:r>
                  <a:rPr lang="ru-RU" sz="6000" b="1" dirty="0"/>
                  <a:t>5</a:t>
                </a:r>
                <a:r>
                  <a:rPr lang="en-US" sz="6000" b="1" dirty="0"/>
                  <a:t>7</a:t>
                </a:r>
                <a:r>
                  <a:rPr lang="ru-RU" sz="6000" b="1" dirty="0"/>
                  <a:t>%</a:t>
                </a:r>
                <a:endParaRPr sz="6000" b="1" dirty="0"/>
              </a:p>
            </p:txBody>
          </p:sp>
        </p:grpSp>
        <p:sp>
          <p:nvSpPr>
            <p:cNvPr id="252" name="Прямоугольник 251">
              <a:extLst>
                <a:ext uri="{FF2B5EF4-FFF2-40B4-BE49-F238E27FC236}">
                  <a16:creationId xmlns:a16="http://schemas.microsoft.com/office/drawing/2014/main" id="{249A6C86-F535-44AE-805B-93DD3097CD6E}"/>
                </a:ext>
              </a:extLst>
            </p:cNvPr>
            <p:cNvSpPr/>
            <p:nvPr/>
          </p:nvSpPr>
          <p:spPr>
            <a:xfrm>
              <a:off x="179955" y="1824691"/>
              <a:ext cx="1169030" cy="4828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1600" dirty="0">
                  <a:solidFill>
                    <a:srgbClr val="000000"/>
                  </a:solidFill>
                </a:rPr>
                <a:t>СЛЫШАЛИ/ЗНАЮТ ОБ </a:t>
              </a:r>
              <a:r>
                <a:rPr lang="ru-RU" sz="1600" b="1" dirty="0">
                  <a:solidFill>
                    <a:srgbClr val="000000"/>
                  </a:solidFill>
                </a:rPr>
                <a:t>ЭКСТРЕННОЙ КОНТРАЦЕПЦИИ</a:t>
              </a:r>
              <a:endParaRPr lang="uk-UA" sz="1600" b="1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257" name="Группа 256">
            <a:extLst>
              <a:ext uri="{FF2B5EF4-FFF2-40B4-BE49-F238E27FC236}">
                <a16:creationId xmlns:a16="http://schemas.microsoft.com/office/drawing/2014/main" id="{0B6C48B7-B365-4339-8B49-D8848ADB383A}"/>
              </a:ext>
            </a:extLst>
          </p:cNvPr>
          <p:cNvGrpSpPr/>
          <p:nvPr/>
        </p:nvGrpSpPr>
        <p:grpSpPr>
          <a:xfrm>
            <a:off x="4670683" y="2473744"/>
            <a:ext cx="2023433" cy="787616"/>
            <a:chOff x="3205519" y="3109873"/>
            <a:chExt cx="2023433" cy="787616"/>
          </a:xfrm>
        </p:grpSpPr>
        <p:grpSp>
          <p:nvGrpSpPr>
            <p:cNvPr id="258" name="Group 3945">
              <a:extLst>
                <a:ext uri="{FF2B5EF4-FFF2-40B4-BE49-F238E27FC236}">
                  <a16:creationId xmlns:a16="http://schemas.microsoft.com/office/drawing/2014/main" id="{D2F08406-930F-4E2D-B12C-6F8FB34B06EC}"/>
                </a:ext>
              </a:extLst>
            </p:cNvPr>
            <p:cNvGrpSpPr/>
            <p:nvPr/>
          </p:nvGrpSpPr>
          <p:grpSpPr>
            <a:xfrm rot="18960957">
              <a:off x="3205519" y="3109873"/>
              <a:ext cx="791378" cy="787616"/>
              <a:chOff x="772942" y="1007993"/>
              <a:chExt cx="1827389" cy="1539121"/>
            </a:xfrm>
          </p:grpSpPr>
          <p:sp>
            <p:nvSpPr>
              <p:cNvPr id="260" name="Shape 3940">
                <a:extLst>
                  <a:ext uri="{FF2B5EF4-FFF2-40B4-BE49-F238E27FC236}">
                    <a16:creationId xmlns:a16="http://schemas.microsoft.com/office/drawing/2014/main" id="{C9EFE41E-01DB-4BF3-ADF6-7CAED8E6C9AB}"/>
                  </a:ext>
                </a:extLst>
              </p:cNvPr>
              <p:cNvSpPr/>
              <p:nvPr/>
            </p:nvSpPr>
            <p:spPr>
              <a:xfrm rot="16200000" flipH="1">
                <a:off x="1397367" y="1400117"/>
                <a:ext cx="1539121" cy="754873"/>
              </a:xfrm>
              <a:prstGeom prst="roundRect">
                <a:avLst>
                  <a:gd name="adj" fmla="val 50000"/>
                </a:avLst>
              </a:prstGeom>
              <a:solidFill>
                <a:srgbClr val="0C448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 Thin"/>
                  <a:ea typeface="+mn-ea"/>
                  <a:cs typeface="+mn-cs"/>
                </a:endParaRPr>
              </a:p>
            </p:txBody>
          </p:sp>
          <p:sp>
            <p:nvSpPr>
              <p:cNvPr id="261" name="Shape 3941">
                <a:extLst>
                  <a:ext uri="{FF2B5EF4-FFF2-40B4-BE49-F238E27FC236}">
                    <a16:creationId xmlns:a16="http://schemas.microsoft.com/office/drawing/2014/main" id="{D555AD99-3391-4505-95F3-F02B4D439362}"/>
                  </a:ext>
                </a:extLst>
              </p:cNvPr>
              <p:cNvSpPr/>
              <p:nvPr/>
            </p:nvSpPr>
            <p:spPr>
              <a:xfrm rot="10800000" flipH="1">
                <a:off x="772942" y="1906768"/>
                <a:ext cx="1771418" cy="637595"/>
              </a:xfrm>
              <a:prstGeom prst="roundRect">
                <a:avLst>
                  <a:gd name="adj" fmla="val 50000"/>
                </a:avLst>
              </a:prstGeom>
              <a:solidFill>
                <a:srgbClr val="0C448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200">
                    <a:solidFill>
                      <a:srgbClr val="FFFFFF"/>
                    </a:solidFill>
                    <a:latin typeface="Roboto Thin"/>
                    <a:ea typeface="Roboto Thin"/>
                    <a:cs typeface="Roboto Thin"/>
                    <a:sym typeface="Roboto Thin"/>
                  </a:defRPr>
                </a:pP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 Thin"/>
                  <a:sym typeface="Roboto Thin"/>
                </a:endParaRPr>
              </a:p>
            </p:txBody>
          </p:sp>
          <p:sp>
            <p:nvSpPr>
              <p:cNvPr id="262" name="Shape 3942">
                <a:extLst>
                  <a:ext uri="{FF2B5EF4-FFF2-40B4-BE49-F238E27FC236}">
                    <a16:creationId xmlns:a16="http://schemas.microsoft.com/office/drawing/2014/main" id="{BC49E9D3-2C86-46B5-B07F-23EC8A6E2074}"/>
                  </a:ext>
                </a:extLst>
              </p:cNvPr>
              <p:cNvSpPr/>
              <p:nvPr/>
            </p:nvSpPr>
            <p:spPr>
              <a:xfrm rot="18839043" flipH="1">
                <a:off x="1888099" y="1715462"/>
                <a:ext cx="511652" cy="912812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ts val="34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000">
                    <a:solidFill>
                      <a:srgbClr val="343434"/>
                    </a:solidFill>
                    <a:latin typeface="Montserrat Light"/>
                    <a:ea typeface="Montserrat Light"/>
                    <a:cs typeface="Montserrat Light"/>
                    <a:sym typeface="Montserrat Light"/>
                  </a:defRPr>
                </a:pPr>
                <a:endParaRPr kumimoji="0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343434"/>
                  </a:solidFill>
                  <a:effectLst/>
                  <a:uLnTx/>
                  <a:uFillTx/>
                  <a:latin typeface="Montserrat Light"/>
                  <a:sym typeface="Montserrat Light"/>
                </a:endParaRPr>
              </a:p>
            </p:txBody>
          </p:sp>
        </p:grpSp>
        <p:sp>
          <p:nvSpPr>
            <p:cNvPr id="259" name="TextBox 258">
              <a:extLst>
                <a:ext uri="{FF2B5EF4-FFF2-40B4-BE49-F238E27FC236}">
                  <a16:creationId xmlns:a16="http://schemas.microsoft.com/office/drawing/2014/main" id="{61FAD823-6F1D-41CA-9166-0E7DD9E43D48}"/>
                </a:ext>
              </a:extLst>
            </p:cNvPr>
            <p:cNvSpPr txBox="1"/>
            <p:nvPr/>
          </p:nvSpPr>
          <p:spPr>
            <a:xfrm>
              <a:off x="3609702" y="3395373"/>
              <a:ext cx="161925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N=4</a:t>
              </a:r>
              <a:r>
                <a:rPr kumimoji="0" lang="uk-UA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63</a:t>
              </a:r>
              <a:endParaRPr lang="ru-RU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</a:endParaRPr>
            </a:p>
          </p:txBody>
        </p:sp>
      </p:grpSp>
      <p:sp>
        <p:nvSpPr>
          <p:cNvPr id="263" name="Прямоугольник 262">
            <a:extLst>
              <a:ext uri="{FF2B5EF4-FFF2-40B4-BE49-F238E27FC236}">
                <a16:creationId xmlns:a16="http://schemas.microsoft.com/office/drawing/2014/main" id="{E097B50C-E524-4CCE-9D75-155DE2EA6AA9}"/>
              </a:ext>
            </a:extLst>
          </p:cNvPr>
          <p:cNvSpPr/>
          <p:nvPr/>
        </p:nvSpPr>
        <p:spPr>
          <a:xfrm>
            <a:off x="3196160" y="2730462"/>
            <a:ext cx="217271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/>
              <a:t>КАКОЙ ИМЕННО?</a:t>
            </a:r>
            <a:endParaRPr lang="uk-UA" sz="1600" b="1" dirty="0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A32D0EAF-405B-4F45-9B63-10F995F44E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3699"/>
            <a:ext cx="3349605" cy="2138388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C719BED9-1036-4A46-8EFE-F3EB4862E2EC}"/>
              </a:ext>
            </a:extLst>
          </p:cNvPr>
          <p:cNvSpPr txBox="1"/>
          <p:nvPr/>
        </p:nvSpPr>
        <p:spPr>
          <a:xfrm>
            <a:off x="1319723" y="3680778"/>
            <a:ext cx="11657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i="1" dirty="0">
                <a:solidFill>
                  <a:schemeClr val="bg1">
                    <a:lumMod val="50000"/>
                  </a:schemeClr>
                </a:solidFill>
                <a:latin typeface="Calibri" panose="020F0502020204030204"/>
              </a:rPr>
              <a:t>wave </a:t>
            </a:r>
            <a:r>
              <a:rPr lang="uk-UA" sz="1400" b="1" i="1" dirty="0">
                <a:solidFill>
                  <a:schemeClr val="bg1">
                    <a:lumMod val="50000"/>
                  </a:schemeClr>
                </a:solidFill>
                <a:latin typeface="Calibri" panose="020F0502020204030204"/>
              </a:rPr>
              <a:t>1 - 4</a:t>
            </a:r>
            <a:r>
              <a:rPr lang="en-US" sz="1400" b="1" i="1" dirty="0">
                <a:solidFill>
                  <a:schemeClr val="bg1">
                    <a:lumMod val="50000"/>
                  </a:schemeClr>
                </a:solidFill>
                <a:latin typeface="Calibri" panose="020F0502020204030204"/>
              </a:rPr>
              <a:t>5</a:t>
            </a:r>
            <a:r>
              <a:rPr kumimoji="0" lang="uk-UA" sz="1400" b="1" i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  <a:endParaRPr kumimoji="0" lang="ru-RU" sz="1400" b="1" i="1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20D4D95A-B1FE-4055-B57E-3C37C2A8465F}"/>
              </a:ext>
            </a:extLst>
          </p:cNvPr>
          <p:cNvGrpSpPr/>
          <p:nvPr/>
        </p:nvGrpSpPr>
        <p:grpSpPr>
          <a:xfrm>
            <a:off x="8685534" y="6454992"/>
            <a:ext cx="2884074" cy="415498"/>
            <a:chOff x="3597089" y="5126847"/>
            <a:chExt cx="3152755" cy="415498"/>
          </a:xfrm>
        </p:grpSpPr>
        <p:sp>
          <p:nvSpPr>
            <p:cNvPr id="50" name="Rectangle 21">
              <a:extLst>
                <a:ext uri="{FF2B5EF4-FFF2-40B4-BE49-F238E27FC236}">
                  <a16:creationId xmlns:a16="http://schemas.microsoft.com/office/drawing/2014/main" id="{BD6305F2-F136-4F56-92B1-ABA27555054D}"/>
                </a:ext>
              </a:extLst>
            </p:cNvPr>
            <p:cNvSpPr/>
            <p:nvPr/>
          </p:nvSpPr>
          <p:spPr>
            <a:xfrm>
              <a:off x="3714145" y="5126847"/>
              <a:ext cx="3035699" cy="4154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- </a:t>
              </a:r>
              <a:r>
                <a:rPr kumimoji="0" lang="ru-RU" sz="1000" i="0" u="none" strike="noStrike" kern="1200" cap="none" spc="0" normalizeH="0" baseline="0" noProof="0" dirty="0">
                  <a:ln>
                    <a:noFill/>
                  </a:ln>
                  <a:solidFill>
                    <a:srgbClr val="45484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статистически значимо </a:t>
              </a:r>
              <a:r>
                <a:rPr kumimoji="0" lang="ru-RU" sz="100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выше</a:t>
              </a:r>
              <a:r>
                <a:rPr kumimoji="0" lang="en-US" sz="10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/</a:t>
              </a:r>
              <a:r>
                <a:rPr kumimoji="0" lang="ru-RU" sz="100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ниже </a:t>
              </a:r>
              <a:r>
                <a:rPr kumimoji="0" lang="ru-RU" sz="1000" i="0" u="none" strike="noStrike" kern="1200" cap="none" spc="0" normalizeH="0" baseline="0" noProof="0" dirty="0">
                  <a:ln>
                    <a:noFill/>
                  </a:ln>
                  <a:solidFill>
                    <a:srgbClr val="45484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на уровне 95%</a:t>
              </a:r>
              <a:r>
                <a:rPr kumimoji="0" lang="ru-UA" sz="1000" i="0" u="none" strike="noStrike" kern="1200" cap="none" spc="0" normalizeH="0" baseline="0" noProof="0" dirty="0">
                  <a:ln>
                    <a:noFill/>
                  </a:ln>
                  <a:solidFill>
                    <a:srgbClr val="45484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ru-RU" sz="1000" i="0" u="none" strike="noStrike" kern="1200" cap="none" spc="0" normalizeH="0" baseline="0" noProof="0" dirty="0">
                  <a:ln>
                    <a:noFill/>
                  </a:ln>
                  <a:solidFill>
                    <a:srgbClr val="45484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в</a:t>
              </a:r>
              <a:r>
                <a:rPr kumimoji="0" lang="ru-UA" sz="1000" i="0" u="none" strike="noStrike" kern="1200" cap="none" spc="0" normalizeH="0" baseline="0" noProof="0" dirty="0">
                  <a:ln>
                    <a:noFill/>
                  </a:ln>
                  <a:solidFill>
                    <a:srgbClr val="45484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ru-RU" sz="1000" i="0" u="none" strike="noStrike" kern="1200" cap="none" spc="0" normalizeH="0" baseline="0" noProof="0" dirty="0">
                  <a:ln>
                    <a:noFill/>
                  </a:ln>
                  <a:solidFill>
                    <a:srgbClr val="45484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с</a:t>
              </a:r>
              <a:r>
                <a:rPr lang="ru-UA" sz="1000" dirty="0">
                  <a:solidFill>
                    <a:srgbClr val="45484F"/>
                  </a:solidFill>
                  <a:latin typeface="Calibri" panose="020F0502020204030204"/>
                </a:rPr>
                <a:t>равнении с предыдущей волной</a:t>
              </a:r>
              <a:endParaRPr kumimoji="0" lang="x-none" sz="1000" i="0" u="none" strike="noStrike" kern="1200" cap="none" spc="0" normalizeH="0" baseline="0" noProof="0" dirty="0">
                <a:ln>
                  <a:noFill/>
                </a:ln>
                <a:solidFill>
                  <a:srgbClr val="45484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51" name="Группа 50">
              <a:extLst>
                <a:ext uri="{FF2B5EF4-FFF2-40B4-BE49-F238E27FC236}">
                  <a16:creationId xmlns:a16="http://schemas.microsoft.com/office/drawing/2014/main" id="{C95715EF-7848-4D48-8008-47A8951EDA72}"/>
                </a:ext>
              </a:extLst>
            </p:cNvPr>
            <p:cNvGrpSpPr/>
            <p:nvPr/>
          </p:nvGrpSpPr>
          <p:grpSpPr>
            <a:xfrm>
              <a:off x="3597089" y="5233008"/>
              <a:ext cx="115139" cy="225728"/>
              <a:chOff x="3896797" y="4372125"/>
              <a:chExt cx="115139" cy="225728"/>
            </a:xfrm>
          </p:grpSpPr>
          <p:sp>
            <p:nvSpPr>
              <p:cNvPr id="52" name="Line 28">
                <a:extLst>
                  <a:ext uri="{FF2B5EF4-FFF2-40B4-BE49-F238E27FC236}">
                    <a16:creationId xmlns:a16="http://schemas.microsoft.com/office/drawing/2014/main" id="{F61863DF-2F07-40D4-B18F-41D97D7ADC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11936" y="4381853"/>
                <a:ext cx="0" cy="21600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lIns="91428" tIns="45714" rIns="91428" bIns="45714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/>
                  <a:ea typeface="+mn-ea"/>
                  <a:cs typeface="+mn-cs"/>
                </a:endParaRPr>
              </a:p>
            </p:txBody>
          </p:sp>
          <p:sp>
            <p:nvSpPr>
              <p:cNvPr id="53" name="Line 140">
                <a:extLst>
                  <a:ext uri="{FF2B5EF4-FFF2-40B4-BE49-F238E27FC236}">
                    <a16:creationId xmlns:a16="http://schemas.microsoft.com/office/drawing/2014/main" id="{A5D84F48-6BAE-4BA5-9517-7B9FEECD35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96797" y="4372125"/>
                <a:ext cx="0" cy="216000"/>
              </a:xfrm>
              <a:prstGeom prst="line">
                <a:avLst/>
              </a:prstGeom>
              <a:noFill/>
              <a:ln w="38100">
                <a:solidFill>
                  <a:srgbClr val="00B050"/>
                </a:solidFill>
                <a:round/>
                <a:headEnd/>
                <a:tailEnd type="triangle" w="med" len="med"/>
              </a:ln>
            </p:spPr>
            <p:txBody>
              <a:bodyPr lIns="91428" tIns="45714" rIns="91428" bIns="45714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/>
                  <a:ea typeface="+mn-ea"/>
                  <a:cs typeface="+mn-cs"/>
                </a:endParaRPr>
              </a:p>
            </p:txBody>
          </p:sp>
        </p:grpSp>
      </p:grpSp>
      <p:sp>
        <p:nvSpPr>
          <p:cNvPr id="54" name="Line 140">
            <a:extLst>
              <a:ext uri="{FF2B5EF4-FFF2-40B4-BE49-F238E27FC236}">
                <a16:creationId xmlns:a16="http://schemas.microsoft.com/office/drawing/2014/main" id="{7CC0B33F-0341-4F12-8D40-D5259A6B530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07723" y="2296095"/>
            <a:ext cx="0" cy="216000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 type="triangle" w="med" len="med"/>
          </a:ln>
        </p:spPr>
        <p:txBody>
          <a:bodyPr lIns="91428" tIns="45714" rIns="91428" bIns="45714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05157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TMTEMSEXCEL" val="{&quot;FileId&quot;:&quot;5c35e74e45304407b842f770&quot;,&quot;RangeName&quot;:&quot;ENGAGE_Ael5i9fUs5xxdhRsP4PT_1547045055&quot;,&quot;DataType&quot;:1,&quot;ImageAutosize&quot;:1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TMTEMSEXCEL" val="{&quot;FileId&quot;:&quot;5c35e74e45304407b842f770&quot;,&quot;RangeName&quot;:&quot;ENGAGE_DJzJSpyQfmRArpGEJC6t_1547045088&quot;,&quot;DataType&quot;:1,&quot;ImageAutosize&quot;:1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TMTEMSEXCEL" val="{&quot;FileId&quot;:&quot;5c35e74e45304407b842f770&quot;,&quot;RangeName&quot;:&quot;ENGAGE_5KxjKNhJCsIuLVR27fm8_1547045071&quot;,&quot;DataType&quot;:1,&quot;ImageAutosize&quot;:1}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Neal Analytics 2">
    <a:dk1>
      <a:srgbClr val="000000"/>
    </a:dk1>
    <a:lt1>
      <a:srgbClr val="FFFFFF"/>
    </a:lt1>
    <a:dk2>
      <a:srgbClr val="0074AF"/>
    </a:dk2>
    <a:lt2>
      <a:srgbClr val="00B0F0"/>
    </a:lt2>
    <a:accent1>
      <a:srgbClr val="75D1FF"/>
    </a:accent1>
    <a:accent2>
      <a:srgbClr val="004568"/>
    </a:accent2>
    <a:accent3>
      <a:srgbClr val="92D050"/>
    </a:accent3>
    <a:accent4>
      <a:srgbClr val="FFC000"/>
    </a:accent4>
    <a:accent5>
      <a:srgbClr val="004568"/>
    </a:accent5>
    <a:accent6>
      <a:srgbClr val="0074AF"/>
    </a:accent6>
    <a:hlink>
      <a:srgbClr val="43C0FF"/>
    </a:hlink>
    <a:folHlink>
      <a:srgbClr val="75D1FF"/>
    </a:folHlink>
  </a:clrScheme>
  <a:fontScheme name="MICROSOFT">
    <a:majorFont>
      <a:latin typeface="Segoe UI Light"/>
      <a:ea typeface=""/>
      <a:cs typeface=""/>
    </a:majorFont>
    <a:minorFont>
      <a:latin typeface="Segoe U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Neal Analytics 2">
    <a:dk1>
      <a:srgbClr val="000000"/>
    </a:dk1>
    <a:lt1>
      <a:srgbClr val="FFFFFF"/>
    </a:lt1>
    <a:dk2>
      <a:srgbClr val="0074AF"/>
    </a:dk2>
    <a:lt2>
      <a:srgbClr val="00B0F0"/>
    </a:lt2>
    <a:accent1>
      <a:srgbClr val="75D1FF"/>
    </a:accent1>
    <a:accent2>
      <a:srgbClr val="004568"/>
    </a:accent2>
    <a:accent3>
      <a:srgbClr val="92D050"/>
    </a:accent3>
    <a:accent4>
      <a:srgbClr val="FFC000"/>
    </a:accent4>
    <a:accent5>
      <a:srgbClr val="004568"/>
    </a:accent5>
    <a:accent6>
      <a:srgbClr val="0074AF"/>
    </a:accent6>
    <a:hlink>
      <a:srgbClr val="43C0FF"/>
    </a:hlink>
    <a:folHlink>
      <a:srgbClr val="75D1FF"/>
    </a:folHlink>
  </a:clrScheme>
  <a:fontScheme name="MICROSOFT">
    <a:majorFont>
      <a:latin typeface="Segoe UI Light"/>
      <a:ea typeface=""/>
      <a:cs typeface=""/>
    </a:majorFont>
    <a:minorFont>
      <a:latin typeface="Segoe U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19832</TotalTime>
  <Words>3866</Words>
  <Application>Microsoft Office PowerPoint</Application>
  <PresentationFormat>Широкоэкранный</PresentationFormat>
  <Paragraphs>566</Paragraphs>
  <Slides>21</Slides>
  <Notes>15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21</vt:i4>
      </vt:variant>
    </vt:vector>
  </HeadingPairs>
  <TitlesOfParts>
    <vt:vector size="35" baseType="lpstr">
      <vt:lpstr>Arial</vt:lpstr>
      <vt:lpstr>Arial Black</vt:lpstr>
      <vt:lpstr>AvantGarde MdCn BT</vt:lpstr>
      <vt:lpstr>Calibri</vt:lpstr>
      <vt:lpstr>Calibri Light</vt:lpstr>
      <vt:lpstr>Century Gothic</vt:lpstr>
      <vt:lpstr>Georgia</vt:lpstr>
      <vt:lpstr>Montserrat Light</vt:lpstr>
      <vt:lpstr>Roboto Thin</vt:lpstr>
      <vt:lpstr>Söhne</vt:lpstr>
      <vt:lpstr>Univers 45 Light</vt:lpstr>
      <vt:lpstr>Verdana</vt:lpstr>
      <vt:lpstr>Тема Office</vt:lpstr>
      <vt:lpstr>8_Тема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Soban Yuliia</dc:creator>
  <cp:lastModifiedBy>BIRMAGANBETOVA, Dinara</cp:lastModifiedBy>
  <cp:revision>289</cp:revision>
  <dcterms:created xsi:type="dcterms:W3CDTF">2022-08-18T07:58:15Z</dcterms:created>
  <dcterms:modified xsi:type="dcterms:W3CDTF">2023-09-11T08:43:07Z</dcterms:modified>
</cp:coreProperties>
</file>